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handoutMasterIdLst>
    <p:handoutMasterId r:id="rId18"/>
  </p:handoutMasterIdLst>
  <p:sldIdLst>
    <p:sldId id="256" r:id="rId2"/>
    <p:sldId id="257" r:id="rId3"/>
    <p:sldId id="258" r:id="rId4"/>
    <p:sldId id="259" r:id="rId5"/>
    <p:sldId id="260" r:id="rId6"/>
    <p:sldId id="261" r:id="rId7"/>
    <p:sldId id="280" r:id="rId8"/>
    <p:sldId id="282" r:id="rId9"/>
    <p:sldId id="281" r:id="rId10"/>
    <p:sldId id="262" r:id="rId11"/>
    <p:sldId id="277" r:id="rId12"/>
    <p:sldId id="285" r:id="rId13"/>
    <p:sldId id="286" r:id="rId14"/>
    <p:sldId id="278" r:id="rId15"/>
    <p:sldId id="279" r:id="rId16"/>
  </p:sldIdLst>
  <p:sldSz cx="7556500" cy="10693400"/>
  <p:notesSz cx="6797675" cy="9925050"/>
  <p:embeddedFontLst>
    <p:embeddedFont>
      <p:font typeface="Montserrat" panose="00000500000000000000" pitchFamily="2" charset="0"/>
      <p:regular r:id="rId19"/>
      <p:bold r:id="rId20"/>
      <p:italic r:id="rId21"/>
      <p:boldItalic r:id="rId22"/>
    </p:embeddedFont>
    <p:embeddedFont>
      <p:font typeface="Montserrat Bold" panose="00000800000000000000" pitchFamily="2" charset="0"/>
      <p:regular r:id="rId23"/>
      <p:bold r:id="rId24"/>
    </p:embeddedFont>
    <p:embeddedFont>
      <p:font typeface="Montserrat Medium" panose="00000600000000000000" pitchFamily="2" charset="0"/>
      <p:regular r:id="rId25"/>
      <p:italic r:id="rId26"/>
    </p:embeddedFont>
    <p:embeddedFont>
      <p:font typeface="Montserrat Ultra-Bold" panose="020B0604020202020204" charset="0"/>
      <p:regular r:id="rId27"/>
    </p:embeddedFont>
    <p:embeddedFont>
      <p:font typeface="Neue Montreal" panose="020B0604020202020204" charset="0"/>
      <p:regular r:id="rId28"/>
    </p:embeddedFont>
    <p:embeddedFont>
      <p:font typeface="Open Sans" panose="020B060603050402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322" autoAdjust="0"/>
  </p:normalViewPr>
  <p:slideViewPr>
    <p:cSldViewPr>
      <p:cViewPr varScale="1">
        <p:scale>
          <a:sx n="50" d="100"/>
          <a:sy n="50" d="100"/>
        </p:scale>
        <p:origin x="2635"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53" d="100"/>
          <a:sy n="53" d="100"/>
        </p:scale>
        <p:origin x="258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F8AE6E75-3963-358C-A73B-9402468FF928}"/>
              </a:ext>
            </a:extLst>
          </p:cNvPr>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422F854B-2621-EBBB-CE73-09A4CE0E5B2C}"/>
              </a:ext>
            </a:extLst>
          </p:cNvPr>
          <p:cNvSpPr>
            <a:spLocks noGrp="1"/>
          </p:cNvSpPr>
          <p:nvPr>
            <p:ph type="dt" sz="quarter" idx="1"/>
          </p:nvPr>
        </p:nvSpPr>
        <p:spPr>
          <a:xfrm>
            <a:off x="3850443" y="0"/>
            <a:ext cx="2945659" cy="497976"/>
          </a:xfrm>
          <a:prstGeom prst="rect">
            <a:avLst/>
          </a:prstGeom>
        </p:spPr>
        <p:txBody>
          <a:bodyPr vert="horz" lIns="91440" tIns="45720" rIns="91440" bIns="45720" rtlCol="0"/>
          <a:lstStyle>
            <a:lvl1pPr algn="r">
              <a:defRPr sz="1200"/>
            </a:lvl1pPr>
          </a:lstStyle>
          <a:p>
            <a:fld id="{C3D78E1D-67DD-4E8C-88DC-F4D6FD930920}" type="datetimeFigureOut">
              <a:rPr lang="pt-BR" smtClean="0"/>
              <a:t>15/09/2025</a:t>
            </a:fld>
            <a:endParaRPr lang="pt-BR"/>
          </a:p>
        </p:txBody>
      </p:sp>
      <p:sp>
        <p:nvSpPr>
          <p:cNvPr id="4" name="Espaço Reservado para Rodapé 3">
            <a:extLst>
              <a:ext uri="{FF2B5EF4-FFF2-40B4-BE49-F238E27FC236}">
                <a16:creationId xmlns:a16="http://schemas.microsoft.com/office/drawing/2014/main" id="{A06E5410-A1BE-B047-3F91-1BA665B9806D}"/>
              </a:ext>
            </a:extLst>
          </p:cNvPr>
          <p:cNvSpPr>
            <a:spLocks noGrp="1"/>
          </p:cNvSpPr>
          <p:nvPr>
            <p:ph type="ftr" sz="quarter" idx="2"/>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2148F886-C3DA-2757-9543-221935C257AE}"/>
              </a:ext>
            </a:extLst>
          </p:cNvPr>
          <p:cNvSpPr>
            <a:spLocks noGrp="1"/>
          </p:cNvSpPr>
          <p:nvPr>
            <p:ph type="sldNum" sz="quarter" idx="3"/>
          </p:nvPr>
        </p:nvSpPr>
        <p:spPr>
          <a:xfrm>
            <a:off x="3850443" y="9427076"/>
            <a:ext cx="2945659" cy="497975"/>
          </a:xfrm>
          <a:prstGeom prst="rect">
            <a:avLst/>
          </a:prstGeom>
        </p:spPr>
        <p:txBody>
          <a:bodyPr vert="horz" lIns="91440" tIns="45720" rIns="91440" bIns="45720" rtlCol="0" anchor="b"/>
          <a:lstStyle>
            <a:lvl1pPr algn="r">
              <a:defRPr sz="1200"/>
            </a:lvl1pPr>
          </a:lstStyle>
          <a:p>
            <a:fld id="{8F0BC10D-DFA5-4BF4-A947-533D8B255A57}" type="slidenum">
              <a:rPr lang="pt-BR" smtClean="0"/>
              <a:t>‹nº›</a:t>
            </a:fld>
            <a:endParaRPr lang="pt-BR"/>
          </a:p>
        </p:txBody>
      </p:sp>
    </p:spTree>
    <p:extLst>
      <p:ext uri="{BB962C8B-B14F-4D97-AF65-F5344CB8AC3E}">
        <p14:creationId xmlns:p14="http://schemas.microsoft.com/office/powerpoint/2010/main" val="3270095412"/>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6"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5659" cy="497976"/>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50443" y="0"/>
            <a:ext cx="2945659" cy="497976"/>
          </a:xfrm>
          <a:prstGeom prst="rect">
            <a:avLst/>
          </a:prstGeom>
        </p:spPr>
        <p:txBody>
          <a:bodyPr vert="horz" lIns="91440" tIns="45720" rIns="91440" bIns="45720" rtlCol="0"/>
          <a:lstStyle>
            <a:lvl1pPr algn="r">
              <a:defRPr sz="1200"/>
            </a:lvl1pPr>
          </a:lstStyle>
          <a:p>
            <a:fld id="{48586573-8530-45A5-A38F-2574AED3FDB8}" type="datetimeFigureOut">
              <a:rPr lang="pt-BR" smtClean="0"/>
              <a:t>15/09/2025</a:t>
            </a:fld>
            <a:endParaRPr lang="pt-BR"/>
          </a:p>
        </p:txBody>
      </p:sp>
      <p:sp>
        <p:nvSpPr>
          <p:cNvPr id="4" name="Espaço Reservado para Imagem de Slide 3"/>
          <p:cNvSpPr>
            <a:spLocks noGrp="1" noRot="1" noChangeAspect="1"/>
          </p:cNvSpPr>
          <p:nvPr>
            <p:ph type="sldImg" idx="2"/>
          </p:nvPr>
        </p:nvSpPr>
        <p:spPr>
          <a:xfrm>
            <a:off x="2216150" y="1239838"/>
            <a:ext cx="2365375" cy="3351212"/>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79768" y="4776431"/>
            <a:ext cx="5438140" cy="3907988"/>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9427076"/>
            <a:ext cx="2945659" cy="497975"/>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50443" y="9427076"/>
            <a:ext cx="2945659" cy="497975"/>
          </a:xfrm>
          <a:prstGeom prst="rect">
            <a:avLst/>
          </a:prstGeom>
        </p:spPr>
        <p:txBody>
          <a:bodyPr vert="horz" lIns="91440" tIns="45720" rIns="91440" bIns="45720" rtlCol="0" anchor="b"/>
          <a:lstStyle>
            <a:lvl1pPr algn="r">
              <a:defRPr sz="1200"/>
            </a:lvl1pPr>
          </a:lstStyle>
          <a:p>
            <a:fld id="{4D151DBA-812A-4523-B99E-697B9AE51F52}" type="slidenum">
              <a:rPr lang="pt-BR" smtClean="0"/>
              <a:t>‹nº›</a:t>
            </a:fld>
            <a:endParaRPr lang="pt-BR"/>
          </a:p>
        </p:txBody>
      </p:sp>
    </p:spTree>
    <p:extLst>
      <p:ext uri="{BB962C8B-B14F-4D97-AF65-F5344CB8AC3E}">
        <p14:creationId xmlns:p14="http://schemas.microsoft.com/office/powerpoint/2010/main" val="304858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9/15/2025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hyperlink" Target="https://drive.google.com/file/d/1u8ru2W8YvmpBJ7NwRy4gI2Pdve1BwAxh/view?usp=sharing"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0.png"/><Relationship Id="rId7" Type="http://schemas.openxmlformats.org/officeDocument/2006/relationships/image" Target="../media/image43.emf"/><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acrobat.adobe.com/id/urn:aaid:sc:US:398d6888-9209-42d5-8d6a-6db9ed00f27f" TargetMode="External"/><Relationship Id="rId5" Type="http://schemas.openxmlformats.org/officeDocument/2006/relationships/image" Target="../media/image42.jpe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0.png"/><Relationship Id="rId7" Type="http://schemas.openxmlformats.org/officeDocument/2006/relationships/image" Target="../media/image43.emf"/><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acrobat.adobe.com/id/urn:aaid:sc:US:398d6888-9209-42d5-8d6a-6db9ed00f27f" TargetMode="External"/><Relationship Id="rId5" Type="http://schemas.openxmlformats.org/officeDocument/2006/relationships/image" Target="../media/image42.jpe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www.linkedin.com/company/14047743" TargetMode="External"/><Relationship Id="rId18"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hyperlink" Target="mailto:tavares@evolucaocompressores.com.br" TargetMode="External"/><Relationship Id="rId12" Type="http://schemas.openxmlformats.org/officeDocument/2006/relationships/image" Target="../media/image51.png"/><Relationship Id="rId17" Type="http://schemas.openxmlformats.org/officeDocument/2006/relationships/hyperlink" Target="https://www.instagram.com/evolucaocompressores/?hl=pt-br" TargetMode="External"/><Relationship Id="rId2" Type="http://schemas.openxmlformats.org/officeDocument/2006/relationships/image" Target="../media/image1.png"/><Relationship Id="rId16" Type="http://schemas.openxmlformats.org/officeDocument/2006/relationships/image" Target="../media/image53.png"/><Relationship Id="rId20"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hyperlink" Target="https://www.youtube.com/watch?v=xp5ODjBytuo" TargetMode="External"/><Relationship Id="rId5" Type="http://schemas.openxmlformats.org/officeDocument/2006/relationships/image" Target="../media/image48.png"/><Relationship Id="rId15" Type="http://schemas.openxmlformats.org/officeDocument/2006/relationships/hyperlink" Target="https://www.facebook.com/EvolucaoCompressores" TargetMode="External"/><Relationship Id="rId10" Type="http://schemas.openxmlformats.org/officeDocument/2006/relationships/image" Target="../media/image50.png"/><Relationship Id="rId19" Type="http://schemas.openxmlformats.org/officeDocument/2006/relationships/hyperlink" Target="https://www.youtube.com/channel/UCwd-vQDfQFCs9o1J-7-WiMQ" TargetMode="External"/><Relationship Id="rId4" Type="http://schemas.openxmlformats.org/officeDocument/2006/relationships/image" Target="../media/image47.svg"/><Relationship Id="rId9" Type="http://schemas.openxmlformats.org/officeDocument/2006/relationships/hyperlink" Target="http://www.evolucaocompressores.com.br/" TargetMode="External"/><Relationship Id="rId1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drive.google.com/file/d/1qvswWTnSpSY-OKvazrC-aJ8r1c-cV4j2/view?usp=sharing"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2.jpg"/><Relationship Id="rId3" Type="http://schemas.openxmlformats.org/officeDocument/2006/relationships/image" Target="../media/image14.png"/><Relationship Id="rId7" Type="http://schemas.openxmlformats.org/officeDocument/2006/relationships/image" Target="../media/image17.jpg"/><Relationship Id="rId12"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jpg"/><Relationship Id="rId11" Type="http://schemas.openxmlformats.org/officeDocument/2006/relationships/image" Target="../media/image20.jpg"/><Relationship Id="rId5" Type="http://schemas.openxmlformats.org/officeDocument/2006/relationships/image" Target="../media/image15.png"/><Relationship Id="rId10" Type="http://schemas.openxmlformats.org/officeDocument/2006/relationships/hyperlink" Target="https://www.youtube.com/watch?v=HdBL7k6RTZ8" TargetMode="External"/><Relationship Id="rId4" Type="http://schemas.openxmlformats.org/officeDocument/2006/relationships/hyperlink" Target="https://www.youtube.com/watch?v=e20eNUUhBnw" TargetMode="Externa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14.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jpg"/><Relationship Id="rId11" Type="http://schemas.openxmlformats.org/officeDocument/2006/relationships/hyperlink" Target="https://www.youtube.com/watch?v=mwYJazRFXHo" TargetMode="External"/><Relationship Id="rId5" Type="http://schemas.openxmlformats.org/officeDocument/2006/relationships/hyperlink" Target="https://www.youtube.com/watch?v=S22UAuEbQrs" TargetMode="External"/><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14.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jpg"/><Relationship Id="rId5" Type="http://schemas.openxmlformats.org/officeDocument/2006/relationships/hyperlink" Target="https://www.youtube.com/watch?v=S22UAuEbQrs" TargetMode="External"/><Relationship Id="rId10" Type="http://schemas.openxmlformats.org/officeDocument/2006/relationships/image" Target="../media/image30.jpg"/><Relationship Id="rId4" Type="http://schemas.openxmlformats.org/officeDocument/2006/relationships/image" Target="../media/image23.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jp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02065" y="108000"/>
            <a:ext cx="3049937" cy="1156226"/>
          </a:xfrm>
          <a:custGeom>
            <a:avLst/>
            <a:gdLst/>
            <a:ahLst/>
            <a:cxnLst/>
            <a:rect l="l" t="t" r="r" b="b"/>
            <a:pathLst>
              <a:path w="3049937" h="1156226">
                <a:moveTo>
                  <a:pt x="0" y="0"/>
                </a:moveTo>
                <a:lnTo>
                  <a:pt x="3049937" y="0"/>
                </a:lnTo>
                <a:lnTo>
                  <a:pt x="3049937" y="1156226"/>
                </a:lnTo>
                <a:lnTo>
                  <a:pt x="0" y="1156226"/>
                </a:lnTo>
                <a:lnTo>
                  <a:pt x="0" y="0"/>
                </a:lnTo>
                <a:close/>
              </a:path>
            </a:pathLst>
          </a:custGeom>
          <a:blipFill>
            <a:blip r:embed="rId2"/>
            <a:stretch>
              <a:fillRect/>
            </a:stretch>
          </a:blipFill>
        </p:spPr>
      </p:sp>
      <p:sp>
        <p:nvSpPr>
          <p:cNvPr id="3" name="Freeform 3"/>
          <p:cNvSpPr/>
          <p:nvPr/>
        </p:nvSpPr>
        <p:spPr>
          <a:xfrm>
            <a:off x="0" y="0"/>
            <a:ext cx="4158000" cy="10693400"/>
          </a:xfrm>
          <a:custGeom>
            <a:avLst/>
            <a:gdLst/>
            <a:ahLst/>
            <a:cxnLst/>
            <a:rect l="l" t="t" r="r" b="b"/>
            <a:pathLst>
              <a:path w="5783170" h="13221780">
                <a:moveTo>
                  <a:pt x="0" y="0"/>
                </a:moveTo>
                <a:lnTo>
                  <a:pt x="5783170" y="0"/>
                </a:lnTo>
                <a:lnTo>
                  <a:pt x="5783170" y="13221780"/>
                </a:lnTo>
                <a:lnTo>
                  <a:pt x="0" y="13221780"/>
                </a:lnTo>
                <a:lnTo>
                  <a:pt x="0" y="0"/>
                </a:lnTo>
                <a:close/>
              </a:path>
            </a:pathLst>
          </a:custGeom>
          <a:blipFill>
            <a:blip r:embed="rId3"/>
            <a:stretch>
              <a:fillRect l="-109617" t="-23657" r="-36024" b="13"/>
            </a:stretch>
          </a:blipFill>
        </p:spPr>
        <p:txBody>
          <a:bodyPr/>
          <a:lstStyle/>
          <a:p>
            <a:endParaRPr lang="pt-BR" dirty="0"/>
          </a:p>
        </p:txBody>
      </p:sp>
      <p:grpSp>
        <p:nvGrpSpPr>
          <p:cNvPr id="4" name="Group 4"/>
          <p:cNvGrpSpPr/>
          <p:nvPr/>
        </p:nvGrpSpPr>
        <p:grpSpPr>
          <a:xfrm>
            <a:off x="0" y="4813302"/>
            <a:ext cx="7556500" cy="2047911"/>
            <a:chOff x="0" y="0"/>
            <a:chExt cx="3563809" cy="802421"/>
          </a:xfrm>
        </p:grpSpPr>
        <p:sp>
          <p:nvSpPr>
            <p:cNvPr id="5" name="Freeform 5"/>
            <p:cNvSpPr/>
            <p:nvPr/>
          </p:nvSpPr>
          <p:spPr>
            <a:xfrm>
              <a:off x="0" y="0"/>
              <a:ext cx="3563809" cy="802421"/>
            </a:xfrm>
            <a:custGeom>
              <a:avLst/>
              <a:gdLst/>
              <a:ahLst/>
              <a:cxnLst/>
              <a:rect l="l" t="t" r="r" b="b"/>
              <a:pathLst>
                <a:path w="3563809" h="802421">
                  <a:moveTo>
                    <a:pt x="0" y="0"/>
                  </a:moveTo>
                  <a:lnTo>
                    <a:pt x="3563809" y="0"/>
                  </a:lnTo>
                  <a:lnTo>
                    <a:pt x="3563809" y="802421"/>
                  </a:lnTo>
                  <a:lnTo>
                    <a:pt x="0" y="802421"/>
                  </a:lnTo>
                  <a:close/>
                </a:path>
              </a:pathLst>
            </a:custGeom>
            <a:solidFill>
              <a:srgbClr val="434343">
                <a:alpha val="42745"/>
              </a:srgbClr>
            </a:solidFill>
          </p:spPr>
        </p:sp>
        <p:sp>
          <p:nvSpPr>
            <p:cNvPr id="6" name="TextBox 6"/>
            <p:cNvSpPr txBox="1"/>
            <p:nvPr/>
          </p:nvSpPr>
          <p:spPr>
            <a:xfrm>
              <a:off x="0" y="-28575"/>
              <a:ext cx="3563809" cy="830996"/>
            </a:xfrm>
            <a:prstGeom prst="rect">
              <a:avLst/>
            </a:prstGeom>
          </p:spPr>
          <p:txBody>
            <a:bodyPr lIns="29829" tIns="29829" rIns="29829" bIns="29829" rtlCol="0" anchor="ctr"/>
            <a:lstStyle/>
            <a:p>
              <a:pPr algn="ctr">
                <a:lnSpc>
                  <a:spcPts val="1561"/>
                </a:lnSpc>
              </a:pPr>
              <a:endParaRPr dirty="0"/>
            </a:p>
          </p:txBody>
        </p:sp>
      </p:grpSp>
      <p:sp>
        <p:nvSpPr>
          <p:cNvPr id="7" name="Freeform 7"/>
          <p:cNvSpPr/>
          <p:nvPr/>
        </p:nvSpPr>
        <p:spPr>
          <a:xfrm>
            <a:off x="108000" y="9561103"/>
            <a:ext cx="3279810" cy="876569"/>
          </a:xfrm>
          <a:custGeom>
            <a:avLst/>
            <a:gdLst/>
            <a:ahLst/>
            <a:cxnLst/>
            <a:rect l="l" t="t" r="r" b="b"/>
            <a:pathLst>
              <a:path w="3279810" h="876569">
                <a:moveTo>
                  <a:pt x="0" y="0"/>
                </a:moveTo>
                <a:lnTo>
                  <a:pt x="3279810" y="0"/>
                </a:lnTo>
                <a:lnTo>
                  <a:pt x="3279810" y="876569"/>
                </a:lnTo>
                <a:lnTo>
                  <a:pt x="0" y="876569"/>
                </a:lnTo>
                <a:lnTo>
                  <a:pt x="0" y="0"/>
                </a:lnTo>
                <a:close/>
              </a:path>
            </a:pathLst>
          </a:custGeom>
          <a:blipFill>
            <a:blip r:embed="rId4"/>
            <a:stretch>
              <a:fillRect t="-3005"/>
            </a:stretch>
          </a:blipFill>
        </p:spPr>
      </p:sp>
      <p:sp>
        <p:nvSpPr>
          <p:cNvPr id="8" name="TextBox 8"/>
          <p:cNvSpPr txBox="1"/>
          <p:nvPr/>
        </p:nvSpPr>
        <p:spPr>
          <a:xfrm>
            <a:off x="4048012" y="7267491"/>
            <a:ext cx="3476738" cy="690895"/>
          </a:xfrm>
          <a:prstGeom prst="rect">
            <a:avLst/>
          </a:prstGeom>
        </p:spPr>
        <p:txBody>
          <a:bodyPr lIns="0" tIns="0" rIns="0" bIns="0" rtlCol="0" anchor="t">
            <a:spAutoFit/>
          </a:bodyPr>
          <a:lstStyle/>
          <a:p>
            <a:pPr algn="ctr">
              <a:lnSpc>
                <a:spcPts val="2761"/>
              </a:lnSpc>
            </a:pPr>
            <a:r>
              <a:rPr lang="en-US" sz="1972" b="1">
                <a:solidFill>
                  <a:srgbClr val="434343"/>
                </a:solidFill>
                <a:latin typeface="Montserrat Ultra-Bold"/>
                <a:ea typeface="Montserrat Ultra-Bold"/>
                <a:cs typeface="Montserrat Ultra-Bold"/>
                <a:sym typeface="Montserrat Ultra-Bold"/>
              </a:rPr>
              <a:t>NOME DA EMPRESA</a:t>
            </a:r>
          </a:p>
          <a:p>
            <a:pPr algn="ctr">
              <a:lnSpc>
                <a:spcPts val="2761"/>
              </a:lnSpc>
            </a:pPr>
            <a:r>
              <a:rPr lang="en-US" sz="1972" b="1">
                <a:solidFill>
                  <a:srgbClr val="434343"/>
                </a:solidFill>
                <a:latin typeface="Montserrat Ultra-Bold"/>
                <a:ea typeface="Montserrat Ultra-Bold"/>
                <a:cs typeface="Montserrat Ultra-Bold"/>
                <a:sym typeface="Montserrat Ultra-Bold"/>
              </a:rPr>
              <a:t>Cidade-UF</a:t>
            </a:r>
            <a:endParaRPr lang="en-US" sz="1972" b="1" dirty="0">
              <a:solidFill>
                <a:srgbClr val="434343"/>
              </a:solidFill>
              <a:latin typeface="Montserrat Ultra-Bold"/>
              <a:ea typeface="Montserrat Ultra-Bold"/>
              <a:cs typeface="Montserrat Ultra-Bold"/>
              <a:sym typeface="Montserrat Ultra-Bold"/>
            </a:endParaRPr>
          </a:p>
        </p:txBody>
      </p:sp>
      <p:sp>
        <p:nvSpPr>
          <p:cNvPr id="9" name="TextBox 9"/>
          <p:cNvSpPr txBox="1"/>
          <p:nvPr/>
        </p:nvSpPr>
        <p:spPr>
          <a:xfrm>
            <a:off x="4402065" y="8259610"/>
            <a:ext cx="3049937" cy="1121970"/>
          </a:xfrm>
          <a:prstGeom prst="rect">
            <a:avLst/>
          </a:prstGeom>
        </p:spPr>
        <p:txBody>
          <a:bodyPr lIns="0" tIns="0" rIns="0" bIns="0" rtlCol="0" anchor="t">
            <a:spAutoFit/>
          </a:bodyPr>
          <a:lstStyle/>
          <a:p>
            <a:pPr>
              <a:lnSpc>
                <a:spcPts val="2235"/>
              </a:lnSpc>
            </a:pPr>
            <a:r>
              <a:rPr lang="en-US" sz="1597" dirty="0">
                <a:solidFill>
                  <a:srgbClr val="434343"/>
                </a:solidFill>
                <a:latin typeface="Open Sans"/>
                <a:ea typeface="Open Sans"/>
                <a:cs typeface="Open Sans"/>
                <a:sym typeface="Open Sans"/>
              </a:rPr>
              <a:t>Aos </a:t>
            </a:r>
            <a:r>
              <a:rPr lang="en-US" sz="1597" dirty="0" err="1">
                <a:solidFill>
                  <a:srgbClr val="434343"/>
                </a:solidFill>
                <a:latin typeface="Open Sans"/>
                <a:ea typeface="Open Sans"/>
                <a:cs typeface="Open Sans"/>
                <a:sym typeface="Open Sans"/>
              </a:rPr>
              <a:t>cuidados</a:t>
            </a:r>
            <a:r>
              <a:rPr lang="en-US" sz="1597">
                <a:solidFill>
                  <a:srgbClr val="434343"/>
                </a:solidFill>
                <a:latin typeface="Open Sans"/>
                <a:ea typeface="Open Sans"/>
                <a:cs typeface="Open Sans"/>
                <a:sym typeface="Open Sans"/>
              </a:rPr>
              <a:t>,</a:t>
            </a:r>
          </a:p>
          <a:p>
            <a:pPr>
              <a:lnSpc>
                <a:spcPts val="2235"/>
              </a:lnSpc>
            </a:pPr>
            <a:r>
              <a:rPr lang="en-US" sz="1597">
                <a:solidFill>
                  <a:srgbClr val="434343"/>
                </a:solidFill>
                <a:latin typeface="Open Sans"/>
                <a:ea typeface="Open Sans"/>
                <a:cs typeface="Open Sans"/>
                <a:sym typeface="Open Sans"/>
              </a:rPr>
              <a:t>Sr. ******</a:t>
            </a:r>
          </a:p>
          <a:p>
            <a:pPr>
              <a:lnSpc>
                <a:spcPts val="2235"/>
              </a:lnSpc>
            </a:pPr>
            <a:r>
              <a:rPr lang="en-US" sz="1597">
                <a:solidFill>
                  <a:srgbClr val="434343"/>
                </a:solidFill>
                <a:latin typeface="Open Sans"/>
                <a:ea typeface="Open Sans"/>
                <a:cs typeface="Open Sans"/>
                <a:sym typeface="Open Sans"/>
              </a:rPr>
              <a:t>(47) *******</a:t>
            </a:r>
          </a:p>
          <a:p>
            <a:pPr>
              <a:lnSpc>
                <a:spcPts val="2235"/>
              </a:lnSpc>
            </a:pPr>
            <a:r>
              <a:rPr lang="en-US" sz="1597">
                <a:solidFill>
                  <a:srgbClr val="434343"/>
                </a:solidFill>
                <a:latin typeface="Open Sans"/>
                <a:ea typeface="Open Sans"/>
                <a:cs typeface="Open Sans"/>
                <a:sym typeface="Open Sans"/>
              </a:rPr>
              <a:t>E-MAIL@EMAIL</a:t>
            </a:r>
          </a:p>
        </p:txBody>
      </p:sp>
      <p:sp>
        <p:nvSpPr>
          <p:cNvPr id="10" name="TextBox 10"/>
          <p:cNvSpPr txBox="1"/>
          <p:nvPr/>
        </p:nvSpPr>
        <p:spPr>
          <a:xfrm>
            <a:off x="4402065" y="9776915"/>
            <a:ext cx="2407677" cy="271501"/>
          </a:xfrm>
          <a:prstGeom prst="rect">
            <a:avLst/>
          </a:prstGeom>
        </p:spPr>
        <p:txBody>
          <a:bodyPr lIns="0" tIns="0" rIns="0" bIns="0" rtlCol="0" anchor="t">
            <a:spAutoFit/>
          </a:bodyPr>
          <a:lstStyle/>
          <a:p>
            <a:pPr>
              <a:lnSpc>
                <a:spcPts val="2235"/>
              </a:lnSpc>
            </a:pPr>
            <a:r>
              <a:rPr lang="en-US" sz="1597">
                <a:solidFill>
                  <a:srgbClr val="434343"/>
                </a:solidFill>
                <a:latin typeface="Open Sans"/>
                <a:ea typeface="Open Sans"/>
                <a:cs typeface="Open Sans"/>
                <a:sym typeface="Open Sans"/>
              </a:rPr>
              <a:t>Jlle, dia ** de *** de ****</a:t>
            </a:r>
          </a:p>
        </p:txBody>
      </p:sp>
      <p:sp>
        <p:nvSpPr>
          <p:cNvPr id="11" name="TextBox 11"/>
          <p:cNvSpPr txBox="1"/>
          <p:nvPr/>
        </p:nvSpPr>
        <p:spPr>
          <a:xfrm>
            <a:off x="315241" y="5219580"/>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PROPOSTA TÉCNICA E COMERCIAL</a:t>
            </a:r>
          </a:p>
        </p:txBody>
      </p:sp>
      <p:sp>
        <p:nvSpPr>
          <p:cNvPr id="12" name="TextBox 12"/>
          <p:cNvSpPr txBox="1"/>
          <p:nvPr/>
        </p:nvSpPr>
        <p:spPr>
          <a:xfrm>
            <a:off x="315241" y="5900060"/>
            <a:ext cx="6929521" cy="539250"/>
          </a:xfrm>
          <a:prstGeom prst="rect">
            <a:avLst/>
          </a:prstGeom>
        </p:spPr>
        <p:txBody>
          <a:bodyPr lIns="0" tIns="0" rIns="0" bIns="0" rtlCol="0" anchor="t">
            <a:spAutoFit/>
          </a:bodyPr>
          <a:lstStyle/>
          <a:p>
            <a:pPr algn="r">
              <a:lnSpc>
                <a:spcPts val="4620"/>
              </a:lnSpc>
            </a:pPr>
            <a:r>
              <a:rPr lang="en-US" sz="3300">
                <a:solidFill>
                  <a:srgbClr val="FFFFFF"/>
                </a:solidFill>
                <a:latin typeface="Neue Montreal"/>
                <a:ea typeface="Neue Montreal"/>
                <a:cs typeface="Neue Montreal"/>
                <a:sym typeface="Neue Montreal"/>
              </a:rPr>
              <a:t>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71263" y="9769839"/>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p:cNvGrpSpPr/>
          <p:nvPr/>
        </p:nvGrpSpPr>
        <p:grpSpPr>
          <a:xfrm>
            <a:off x="438291" y="1216260"/>
            <a:ext cx="374337" cy="187168"/>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9" name="TextBox 19"/>
          <p:cNvSpPr txBox="1"/>
          <p:nvPr/>
        </p:nvSpPr>
        <p:spPr>
          <a:xfrm>
            <a:off x="917284" y="1189511"/>
            <a:ext cx="5976130" cy="240665"/>
          </a:xfrm>
          <a:prstGeom prst="rect">
            <a:avLst/>
          </a:prstGeom>
        </p:spPr>
        <p:txBody>
          <a:bodyPr lIns="0" tIns="0" rIns="0" bIns="0" rtlCol="0" anchor="t">
            <a:spAutoFit/>
          </a:bodyPr>
          <a:lstStyle/>
          <a:p>
            <a:pPr>
              <a:lnSpc>
                <a:spcPts val="1959"/>
              </a:lnSpc>
            </a:pPr>
            <a:r>
              <a:rPr lang="en-US" sz="1399" b="1">
                <a:solidFill>
                  <a:srgbClr val="6F6F6F"/>
                </a:solidFill>
                <a:latin typeface="Montserrat" panose="00000500000000000000" pitchFamily="2" charset="0"/>
                <a:ea typeface="Montserrat Bold"/>
                <a:cs typeface="Montserrat Bold"/>
                <a:sym typeface="Montserrat Bold"/>
              </a:rPr>
              <a:t>ROLAMENTOS CÔNICOS</a:t>
            </a:r>
          </a:p>
        </p:txBody>
      </p:sp>
      <p:pic>
        <p:nvPicPr>
          <p:cNvPr id="25" name="Imagem 24">
            <a:extLst>
              <a:ext uri="{FF2B5EF4-FFF2-40B4-BE49-F238E27FC236}">
                <a16:creationId xmlns:a16="http://schemas.microsoft.com/office/drawing/2014/main" id="{73B5A427-F2AC-62BE-DE3C-76846586B6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485" y="27940"/>
            <a:ext cx="7808985" cy="842922"/>
          </a:xfrm>
          <a:prstGeom prst="rect">
            <a:avLst/>
          </a:prstGeom>
        </p:spPr>
      </p:pic>
      <p:pic>
        <p:nvPicPr>
          <p:cNvPr id="8" name="Google Shape;170;p6" descr="Resultado de imagem para rolamentos conicos">
            <a:extLst>
              <a:ext uri="{FF2B5EF4-FFF2-40B4-BE49-F238E27FC236}">
                <a16:creationId xmlns:a16="http://schemas.microsoft.com/office/drawing/2014/main" id="{D4327E7A-DEC2-6D7C-CD48-74D1FA815262}"/>
              </a:ext>
            </a:extLst>
          </p:cNvPr>
          <p:cNvPicPr preferRelativeResize="0"/>
          <p:nvPr/>
        </p:nvPicPr>
        <p:blipFill rotWithShape="1">
          <a:blip r:embed="rId4">
            <a:alphaModFix/>
          </a:blip>
          <a:srcRect/>
          <a:stretch/>
        </p:blipFill>
        <p:spPr>
          <a:xfrm>
            <a:off x="438291" y="1764586"/>
            <a:ext cx="914400" cy="1143000"/>
          </a:xfrm>
          <a:prstGeom prst="rect">
            <a:avLst/>
          </a:prstGeom>
          <a:ln>
            <a:noFill/>
          </a:ln>
          <a:effectLst>
            <a:outerShdw blurRad="190500" algn="tl" rotWithShape="0">
              <a:srgbClr val="000000">
                <a:alpha val="70000"/>
              </a:srgbClr>
            </a:outerShdw>
          </a:effectLst>
        </p:spPr>
      </p:pic>
      <p:sp>
        <p:nvSpPr>
          <p:cNvPr id="10" name="CaixaDeTexto 9">
            <a:extLst>
              <a:ext uri="{FF2B5EF4-FFF2-40B4-BE49-F238E27FC236}">
                <a16:creationId xmlns:a16="http://schemas.microsoft.com/office/drawing/2014/main" id="{6BBA4ABD-28F5-8357-4A9C-835A2E5D454E}"/>
              </a:ext>
            </a:extLst>
          </p:cNvPr>
          <p:cNvSpPr txBox="1"/>
          <p:nvPr/>
        </p:nvSpPr>
        <p:spPr>
          <a:xfrm>
            <a:off x="1481790" y="1764586"/>
            <a:ext cx="5442721" cy="1169103"/>
          </a:xfrm>
          <a:prstGeom prst="rect">
            <a:avLst/>
          </a:prstGeom>
          <a:noFill/>
        </p:spPr>
        <p:txBody>
          <a:bodyPr wrap="square">
            <a:spAutoFit/>
          </a:bodyPr>
          <a:lstStyle/>
          <a:p>
            <a:pPr marL="0" marR="0" lvl="0" indent="0" algn="just" rtl="0">
              <a:lnSpc>
                <a:spcPct val="150000"/>
              </a:lnSpc>
              <a:spcBef>
                <a:spcPts val="0"/>
              </a:spcBef>
              <a:spcAft>
                <a:spcPts val="0"/>
              </a:spcAft>
              <a:buNone/>
            </a:pPr>
            <a:r>
              <a:rPr lang="pt-BR" sz="1200">
                <a:solidFill>
                  <a:schemeClr val="dk1"/>
                </a:solidFill>
                <a:latin typeface="Montserrat" panose="00000500000000000000" pitchFamily="2" charset="0"/>
                <a:ea typeface="Arial"/>
                <a:cs typeface="Arial"/>
                <a:sym typeface="Arial"/>
              </a:rPr>
              <a:t>Suportam carga axiais e radiais;</a:t>
            </a:r>
          </a:p>
          <a:p>
            <a:pPr marL="0" marR="0" lvl="0" indent="0" algn="just" rtl="0">
              <a:lnSpc>
                <a:spcPct val="150000"/>
              </a:lnSpc>
              <a:spcBef>
                <a:spcPts val="0"/>
              </a:spcBef>
              <a:spcAft>
                <a:spcPts val="0"/>
              </a:spcAft>
              <a:buNone/>
            </a:pPr>
            <a:r>
              <a:rPr lang="pt-BR" sz="1200">
                <a:solidFill>
                  <a:schemeClr val="dk1"/>
                </a:solidFill>
                <a:latin typeface="Montserrat" panose="00000500000000000000" pitchFamily="2" charset="0"/>
                <a:ea typeface="Arial"/>
                <a:cs typeface="Arial"/>
                <a:sym typeface="Arial"/>
              </a:rPr>
              <a:t>NOTA: A concorrência utiliza rolamentos esféricos que não suportam carga axiais, causando a diminuição da vida útil, acelerando o tempo de revisão da unidade Compressora.</a:t>
            </a:r>
            <a:endParaRPr lang="pt-BR" sz="1200">
              <a:latin typeface="Montserrat" panose="00000500000000000000" pitchFamily="2" charset="0"/>
            </a:endParaRPr>
          </a:p>
        </p:txBody>
      </p:sp>
      <p:sp>
        <p:nvSpPr>
          <p:cNvPr id="21" name="CaixaDeTexto 20">
            <a:extLst>
              <a:ext uri="{FF2B5EF4-FFF2-40B4-BE49-F238E27FC236}">
                <a16:creationId xmlns:a16="http://schemas.microsoft.com/office/drawing/2014/main" id="{EB2B74B7-22C5-40AA-B0E7-9B1C8DC58764}"/>
              </a:ext>
            </a:extLst>
          </p:cNvPr>
          <p:cNvSpPr txBox="1"/>
          <p:nvPr/>
        </p:nvSpPr>
        <p:spPr>
          <a:xfrm>
            <a:off x="342143" y="3155397"/>
            <a:ext cx="6920799" cy="461665"/>
          </a:xfrm>
          <a:prstGeom prst="rect">
            <a:avLst/>
          </a:prstGeom>
          <a:noFill/>
        </p:spPr>
        <p:txBody>
          <a:bodyPr wrap="square">
            <a:spAutoFit/>
          </a:bodyPr>
          <a:lstStyle/>
          <a:p>
            <a:pPr marL="0" marR="0" lvl="0" indent="0"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REVISÃO DE UNIDADE COMPRESSORA (KITS DE ROLAMENTO E SELOS MECÂNICOS) A PARTIR 40.000 HORAS DE TRABALHO.</a:t>
            </a:r>
          </a:p>
        </p:txBody>
      </p:sp>
      <p:grpSp>
        <p:nvGrpSpPr>
          <p:cNvPr id="23" name="Group 13">
            <a:extLst>
              <a:ext uri="{FF2B5EF4-FFF2-40B4-BE49-F238E27FC236}">
                <a16:creationId xmlns:a16="http://schemas.microsoft.com/office/drawing/2014/main" id="{4244895B-5D6F-741F-3B8F-44816DE5D160}"/>
              </a:ext>
            </a:extLst>
          </p:cNvPr>
          <p:cNvGrpSpPr/>
          <p:nvPr/>
        </p:nvGrpSpPr>
        <p:grpSpPr>
          <a:xfrm>
            <a:off x="467654" y="4048315"/>
            <a:ext cx="374337" cy="187168"/>
            <a:chOff x="0" y="0"/>
            <a:chExt cx="812800" cy="406400"/>
          </a:xfrm>
        </p:grpSpPr>
        <p:sp>
          <p:nvSpPr>
            <p:cNvPr id="24" name="Freeform 14">
              <a:extLst>
                <a:ext uri="{FF2B5EF4-FFF2-40B4-BE49-F238E27FC236}">
                  <a16:creationId xmlns:a16="http://schemas.microsoft.com/office/drawing/2014/main" id="{53865E20-83DB-A9B4-CA51-625555452ACE}"/>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6" name="TextBox 15">
              <a:extLst>
                <a:ext uri="{FF2B5EF4-FFF2-40B4-BE49-F238E27FC236}">
                  <a16:creationId xmlns:a16="http://schemas.microsoft.com/office/drawing/2014/main" id="{C2946970-43EF-7349-C660-C2EE0CAEBAA9}"/>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9" name="TextBox 19">
            <a:extLst>
              <a:ext uri="{FF2B5EF4-FFF2-40B4-BE49-F238E27FC236}">
                <a16:creationId xmlns:a16="http://schemas.microsoft.com/office/drawing/2014/main" id="{6FF54EC2-CFB6-8532-FBFE-3300FDAE2B72}"/>
              </a:ext>
            </a:extLst>
          </p:cNvPr>
          <p:cNvSpPr txBox="1"/>
          <p:nvPr/>
        </p:nvSpPr>
        <p:spPr>
          <a:xfrm>
            <a:off x="948381" y="3985337"/>
            <a:ext cx="5976130" cy="240665"/>
          </a:xfrm>
          <a:prstGeom prst="rect">
            <a:avLst/>
          </a:prstGeom>
        </p:spPr>
        <p:txBody>
          <a:bodyPr lIns="0" tIns="0" rIns="0" bIns="0" rtlCol="0" anchor="t">
            <a:spAutoFit/>
          </a:bodyPr>
          <a:lstStyle/>
          <a:p>
            <a:pPr>
              <a:lnSpc>
                <a:spcPts val="1959"/>
              </a:lnSpc>
            </a:pPr>
            <a:r>
              <a:rPr lang="en-US" sz="1399" b="1">
                <a:solidFill>
                  <a:srgbClr val="6F6F6F"/>
                </a:solidFill>
                <a:latin typeface="Montserrat" panose="00000500000000000000" pitchFamily="2" charset="0"/>
                <a:ea typeface="Montserrat Bold"/>
                <a:cs typeface="Montserrat Bold"/>
                <a:sym typeface="Montserrat Bold"/>
              </a:rPr>
              <a:t>TANQUE SEPARADOR AR/ÓLEO</a:t>
            </a:r>
          </a:p>
        </p:txBody>
      </p:sp>
      <p:pic>
        <p:nvPicPr>
          <p:cNvPr id="12" name="Google Shape;209;p7" descr="Descrição: T:\Rotary\_Competitive Teardown\R-Series\images\septank-filter-removal.jpg">
            <a:extLst>
              <a:ext uri="{FF2B5EF4-FFF2-40B4-BE49-F238E27FC236}">
                <a16:creationId xmlns:a16="http://schemas.microsoft.com/office/drawing/2014/main" id="{3D744491-C141-ACED-51BE-76A7B894DCC5}"/>
              </a:ext>
            </a:extLst>
          </p:cNvPr>
          <p:cNvPicPr preferRelativeResize="0"/>
          <p:nvPr/>
        </p:nvPicPr>
        <p:blipFill rotWithShape="1">
          <a:blip r:embed="rId5">
            <a:alphaModFix/>
          </a:blip>
          <a:srcRect b="39415"/>
          <a:stretch/>
        </p:blipFill>
        <p:spPr>
          <a:xfrm>
            <a:off x="521062" y="4498087"/>
            <a:ext cx="1426210" cy="1028700"/>
          </a:xfrm>
          <a:prstGeom prst="rect">
            <a:avLst/>
          </a:prstGeom>
          <a:ln>
            <a:noFill/>
          </a:ln>
          <a:effectLst>
            <a:outerShdw blurRad="190500" algn="tl" rotWithShape="0">
              <a:srgbClr val="000000">
                <a:alpha val="70000"/>
              </a:srgbClr>
            </a:outerShdw>
          </a:effectLst>
        </p:spPr>
      </p:pic>
      <p:sp>
        <p:nvSpPr>
          <p:cNvPr id="18" name="CaixaDeTexto 17">
            <a:extLst>
              <a:ext uri="{FF2B5EF4-FFF2-40B4-BE49-F238E27FC236}">
                <a16:creationId xmlns:a16="http://schemas.microsoft.com/office/drawing/2014/main" id="{C40B5496-2E2C-4BF2-9741-C8E571EFCA9A}"/>
              </a:ext>
            </a:extLst>
          </p:cNvPr>
          <p:cNvSpPr txBox="1"/>
          <p:nvPr/>
        </p:nvSpPr>
        <p:spPr>
          <a:xfrm>
            <a:off x="2263989" y="4447710"/>
            <a:ext cx="4731408" cy="1015663"/>
          </a:xfrm>
          <a:prstGeom prst="rect">
            <a:avLst/>
          </a:prstGeom>
          <a:noFill/>
        </p:spPr>
        <p:txBody>
          <a:bodyPr wrap="square">
            <a:spAutoFit/>
          </a:bodyPr>
          <a:lstStyle/>
          <a:p>
            <a:pPr marL="171450" marR="0" lvl="0" indent="-171450" algn="l"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Projeto exclusivo Ingersoll Rand com 2 estágios de separação, proporcionando um residual de óleo de no máximo  3ppm;</a:t>
            </a:r>
          </a:p>
          <a:p>
            <a:pPr marR="0" lvl="0" algn="l" rtl="0">
              <a:spcBef>
                <a:spcPts val="0"/>
              </a:spcBef>
              <a:spcAft>
                <a:spcPts val="0"/>
              </a:spcAft>
            </a:pPr>
            <a:endParaRPr lang="pt-BR" sz="1200">
              <a:solidFill>
                <a:schemeClr val="dk1"/>
              </a:solidFill>
              <a:latin typeface="Montserrat" panose="00000500000000000000" pitchFamily="2" charset="0"/>
              <a:ea typeface="Arial"/>
              <a:cs typeface="Arial"/>
              <a:sym typeface="Arial"/>
            </a:endParaRPr>
          </a:p>
          <a:p>
            <a:pPr marL="171450" marR="0" lvl="0" indent="-171450" algn="l"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Tampa móvel para facilitar o acesso para manutenção.</a:t>
            </a:r>
            <a:endParaRPr lang="pt-BR" sz="1200" dirty="0">
              <a:solidFill>
                <a:schemeClr val="dk1"/>
              </a:solidFill>
              <a:latin typeface="Montserrat" panose="00000500000000000000" pitchFamily="2" charset="0"/>
              <a:ea typeface="Arial"/>
              <a:cs typeface="Arial"/>
              <a:sym typeface="Arial"/>
            </a:endParaRPr>
          </a:p>
        </p:txBody>
      </p:sp>
      <p:sp>
        <p:nvSpPr>
          <p:cNvPr id="27" name="TextBox 18">
            <a:extLst>
              <a:ext uri="{FF2B5EF4-FFF2-40B4-BE49-F238E27FC236}">
                <a16:creationId xmlns:a16="http://schemas.microsoft.com/office/drawing/2014/main" id="{70B2E687-7206-CB6F-47CC-7ED471653CEB}"/>
              </a:ext>
            </a:extLst>
          </p:cNvPr>
          <p:cNvSpPr txBox="1"/>
          <p:nvPr/>
        </p:nvSpPr>
        <p:spPr>
          <a:xfrm>
            <a:off x="917284" y="5789391"/>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LUBRIFICANTE ULTRA COOLANT</a:t>
            </a:r>
            <a:r>
              <a:rPr lang="pt-BR" b="1">
                <a:solidFill>
                  <a:schemeClr val="dk1"/>
                </a:solidFill>
                <a:latin typeface="Montserrat" panose="00000500000000000000" pitchFamily="2" charset="0"/>
                <a:ea typeface="Arial"/>
                <a:cs typeface="Arial"/>
                <a:sym typeface="Arial"/>
              </a:rPr>
              <a:t> </a:t>
            </a:r>
            <a:r>
              <a:rPr lang="pt-BR" b="1">
                <a:solidFill>
                  <a:schemeClr val="tx1">
                    <a:lumMod val="50000"/>
                    <a:lumOff val="50000"/>
                  </a:schemeClr>
                </a:solidFill>
                <a:latin typeface="Montserrat" panose="00000500000000000000" pitchFamily="2" charset="0"/>
                <a:ea typeface="Arial"/>
                <a:cs typeface="Arial"/>
                <a:sym typeface="Arial"/>
              </a:rPr>
              <a:t>™</a:t>
            </a:r>
            <a:endParaRPr lang="en-US" b="1">
              <a:solidFill>
                <a:schemeClr val="tx1">
                  <a:lumMod val="50000"/>
                  <a:lumOff val="50000"/>
                </a:schemeClr>
              </a:solidFill>
              <a:latin typeface="Montserrat" panose="00000500000000000000" pitchFamily="2" charset="0"/>
              <a:ea typeface="Montserrat Bold"/>
              <a:cs typeface="Montserrat Bold"/>
              <a:sym typeface="Montserrat Bold"/>
            </a:endParaRPr>
          </a:p>
        </p:txBody>
      </p:sp>
      <p:grpSp>
        <p:nvGrpSpPr>
          <p:cNvPr id="28" name="Group 13">
            <a:extLst>
              <a:ext uri="{FF2B5EF4-FFF2-40B4-BE49-F238E27FC236}">
                <a16:creationId xmlns:a16="http://schemas.microsoft.com/office/drawing/2014/main" id="{5A5CD5E8-B0C4-642E-57AB-4C9A4BA2B136}"/>
              </a:ext>
            </a:extLst>
          </p:cNvPr>
          <p:cNvGrpSpPr/>
          <p:nvPr/>
        </p:nvGrpSpPr>
        <p:grpSpPr>
          <a:xfrm>
            <a:off x="450500" y="5864052"/>
            <a:ext cx="374337" cy="187168"/>
            <a:chOff x="0" y="0"/>
            <a:chExt cx="812800" cy="406400"/>
          </a:xfrm>
        </p:grpSpPr>
        <p:sp>
          <p:nvSpPr>
            <p:cNvPr id="32" name="Freeform 14">
              <a:extLst>
                <a:ext uri="{FF2B5EF4-FFF2-40B4-BE49-F238E27FC236}">
                  <a16:creationId xmlns:a16="http://schemas.microsoft.com/office/drawing/2014/main" id="{3D5A9FD4-EED7-8FC7-8499-700F3DF2E68F}"/>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33" name="TextBox 15">
              <a:extLst>
                <a:ext uri="{FF2B5EF4-FFF2-40B4-BE49-F238E27FC236}">
                  <a16:creationId xmlns:a16="http://schemas.microsoft.com/office/drawing/2014/main" id="{665FA1BB-761F-07A9-49F9-812C4373BA48}"/>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pic>
        <p:nvPicPr>
          <p:cNvPr id="34" name="Google Shape;187;p7">
            <a:extLst>
              <a:ext uri="{FF2B5EF4-FFF2-40B4-BE49-F238E27FC236}">
                <a16:creationId xmlns:a16="http://schemas.microsoft.com/office/drawing/2014/main" id="{C5E88BF1-89D4-8CEC-5ED8-6F97B7DD9C7D}"/>
              </a:ext>
            </a:extLst>
          </p:cNvPr>
          <p:cNvPicPr preferRelativeResize="0"/>
          <p:nvPr/>
        </p:nvPicPr>
        <p:blipFill rotWithShape="1">
          <a:blip r:embed="rId6">
            <a:alphaModFix/>
          </a:blip>
          <a:srcRect/>
          <a:stretch/>
        </p:blipFill>
        <p:spPr>
          <a:xfrm>
            <a:off x="437898" y="6282554"/>
            <a:ext cx="1826091" cy="1364624"/>
          </a:xfrm>
          <a:prstGeom prst="rect">
            <a:avLst/>
          </a:prstGeom>
          <a:ln>
            <a:noFill/>
          </a:ln>
          <a:effectLst>
            <a:outerShdw blurRad="190500" algn="tl" rotWithShape="0">
              <a:srgbClr val="000000">
                <a:alpha val="70000"/>
              </a:srgbClr>
            </a:outerShdw>
          </a:effectLst>
        </p:spPr>
      </p:pic>
      <p:sp>
        <p:nvSpPr>
          <p:cNvPr id="37" name="CaixaDeTexto 36">
            <a:extLst>
              <a:ext uri="{FF2B5EF4-FFF2-40B4-BE49-F238E27FC236}">
                <a16:creationId xmlns:a16="http://schemas.microsoft.com/office/drawing/2014/main" id="{4151E0EF-89DC-8D5D-049F-ADB43CF3522D}"/>
              </a:ext>
            </a:extLst>
          </p:cNvPr>
          <p:cNvSpPr txBox="1"/>
          <p:nvPr/>
        </p:nvSpPr>
        <p:spPr>
          <a:xfrm>
            <a:off x="2448883" y="6284756"/>
            <a:ext cx="4053840" cy="830997"/>
          </a:xfrm>
          <a:prstGeom prst="rect">
            <a:avLst/>
          </a:prstGeom>
          <a:noFill/>
        </p:spPr>
        <p:txBody>
          <a:bodyPr wrap="square">
            <a:spAutoFit/>
          </a:bodyPr>
          <a:lstStyle/>
          <a:p>
            <a:pPr lvl="0"/>
            <a:r>
              <a:rPr lang="pt-BR" sz="1200">
                <a:solidFill>
                  <a:schemeClr val="dk1"/>
                </a:solidFill>
                <a:latin typeface="Montserrat" panose="00000500000000000000" pitchFamily="2" charset="0"/>
                <a:ea typeface="Arial"/>
                <a:cs typeface="Arial"/>
                <a:sym typeface="Arial"/>
              </a:rPr>
              <a:t>Alto desempenho,</a:t>
            </a:r>
            <a:endParaRPr lang="pt-BR" sz="1200">
              <a:latin typeface="Montserrat" panose="00000500000000000000" pitchFamily="2" charset="0"/>
            </a:endParaRPr>
          </a:p>
          <a:p>
            <a:pPr lvl="0"/>
            <a:r>
              <a:rPr lang="pt-BR" sz="1200">
                <a:solidFill>
                  <a:schemeClr val="dk1"/>
                </a:solidFill>
                <a:latin typeface="Montserrat" panose="00000500000000000000" pitchFamily="2" charset="0"/>
                <a:ea typeface="Arial"/>
                <a:cs typeface="Arial"/>
                <a:sym typeface="Arial"/>
              </a:rPr>
              <a:t>processo de compressão livre de verniz,</a:t>
            </a:r>
            <a:endParaRPr lang="pt-BR" sz="1200">
              <a:latin typeface="Montserrat" panose="00000500000000000000" pitchFamily="2" charset="0"/>
            </a:endParaRPr>
          </a:p>
          <a:p>
            <a:pPr lvl="0"/>
            <a:r>
              <a:rPr lang="pt-BR" sz="1200">
                <a:solidFill>
                  <a:schemeClr val="dk1"/>
                </a:solidFill>
                <a:latin typeface="Montserrat" panose="00000500000000000000" pitchFamily="2" charset="0"/>
                <a:ea typeface="Arial"/>
                <a:cs typeface="Arial"/>
                <a:sym typeface="Arial"/>
              </a:rPr>
              <a:t>resfriamento eficiente</a:t>
            </a:r>
            <a:endParaRPr lang="pt-BR" sz="1200">
              <a:latin typeface="Montserrat" panose="00000500000000000000" pitchFamily="2" charset="0"/>
            </a:endParaRPr>
          </a:p>
          <a:p>
            <a:pPr lvl="0"/>
            <a:r>
              <a:rPr lang="pt-BR" sz="1200">
                <a:solidFill>
                  <a:schemeClr val="dk1"/>
                </a:solidFill>
                <a:latin typeface="Montserrat" panose="00000500000000000000" pitchFamily="2" charset="0"/>
                <a:ea typeface="Arial"/>
                <a:cs typeface="Arial"/>
                <a:sym typeface="Arial"/>
              </a:rPr>
              <a:t>e confiabilidade</a:t>
            </a:r>
            <a:endParaRPr lang="en-US" sz="1200">
              <a:solidFill>
                <a:srgbClr val="000000"/>
              </a:solidFill>
              <a:latin typeface="Montserrat" panose="00000500000000000000" pitchFamily="2" charset="0"/>
              <a:ea typeface="Montserrat"/>
              <a:cs typeface="Montserrat"/>
              <a:sym typeface="Montserrat"/>
            </a:endParaRPr>
          </a:p>
        </p:txBody>
      </p:sp>
      <p:sp>
        <p:nvSpPr>
          <p:cNvPr id="38" name="CaixaDeTexto 37">
            <a:extLst>
              <a:ext uri="{FF2B5EF4-FFF2-40B4-BE49-F238E27FC236}">
                <a16:creationId xmlns:a16="http://schemas.microsoft.com/office/drawing/2014/main" id="{0982BE65-0ECD-49DF-6CE7-12FA661AC2C9}"/>
              </a:ext>
            </a:extLst>
          </p:cNvPr>
          <p:cNvSpPr txBox="1"/>
          <p:nvPr/>
        </p:nvSpPr>
        <p:spPr>
          <a:xfrm>
            <a:off x="392492" y="7725836"/>
            <a:ext cx="6870450" cy="2123658"/>
          </a:xfrm>
          <a:prstGeom prst="rect">
            <a:avLst/>
          </a:prstGeom>
          <a:noFill/>
        </p:spPr>
        <p:txBody>
          <a:bodyPr wrap="square">
            <a:spAutoFit/>
          </a:bodyPr>
          <a:lstStyle/>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Longa vida útil </a:t>
            </a:r>
            <a:r>
              <a:rPr lang="pt-BR" sz="1200">
                <a:solidFill>
                  <a:schemeClr val="dk1"/>
                </a:solidFill>
                <a:latin typeface="Montserrat" panose="00000500000000000000" pitchFamily="2" charset="0"/>
                <a:ea typeface="Arial"/>
                <a:cs typeface="Arial"/>
                <a:sym typeface="Arial"/>
              </a:rPr>
              <a:t>- Até 8 vezes a vida útil dos óleos de petróleo</a:t>
            </a:r>
            <a:endParaRPr lang="pt-BR" sz="1200">
              <a:latin typeface="Montserrat" panose="00000500000000000000" pitchFamily="2" charset="0"/>
            </a:endParaRPr>
          </a:p>
          <a:p>
            <a:pPr marL="0" marR="0" lvl="0" indent="0" algn="just" rtl="0">
              <a:spcBef>
                <a:spcPts val="0"/>
              </a:spcBef>
              <a:spcAft>
                <a:spcPts val="0"/>
              </a:spcAft>
              <a:buNone/>
            </a:pPr>
            <a:endParaRPr lang="pt-BR" sz="1200">
              <a:solidFill>
                <a:schemeClr val="dk1"/>
              </a:solidFill>
              <a:latin typeface="Montserrat" panose="00000500000000000000" pitchFamily="2" charset="0"/>
              <a:ea typeface="Arial"/>
              <a:cs typeface="Arial"/>
              <a:sym typeface="Arial"/>
            </a:endParaRPr>
          </a:p>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Ponto de inflamação (fulgor) mais alto </a:t>
            </a:r>
            <a:r>
              <a:rPr lang="pt-BR" sz="1200">
                <a:solidFill>
                  <a:schemeClr val="dk1"/>
                </a:solidFill>
                <a:latin typeface="Montserrat" panose="00000500000000000000" pitchFamily="2" charset="0"/>
                <a:ea typeface="Arial"/>
                <a:cs typeface="Arial"/>
                <a:sym typeface="Arial"/>
              </a:rPr>
              <a:t>do que a maioria dos PAO, diésteres e outros produtos sintéticos</a:t>
            </a:r>
            <a:endParaRPr lang="pt-BR" sz="1200">
              <a:latin typeface="Montserrat" panose="00000500000000000000" pitchFamily="2" charset="0"/>
            </a:endParaRPr>
          </a:p>
          <a:p>
            <a:pPr marL="0" marR="0" lvl="0" indent="0" algn="just" rtl="0">
              <a:spcBef>
                <a:spcPts val="0"/>
              </a:spcBef>
              <a:spcAft>
                <a:spcPts val="0"/>
              </a:spcAft>
              <a:buNone/>
            </a:pPr>
            <a:endParaRPr lang="pt-BR" sz="1200">
              <a:solidFill>
                <a:schemeClr val="dk1"/>
              </a:solidFill>
              <a:latin typeface="Montserrat" panose="00000500000000000000" pitchFamily="2" charset="0"/>
              <a:ea typeface="Arial"/>
              <a:cs typeface="Arial"/>
              <a:sym typeface="Arial"/>
            </a:endParaRPr>
          </a:p>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Arraste de óleo baixo </a:t>
            </a:r>
            <a:r>
              <a:rPr lang="pt-BR" sz="1200">
                <a:solidFill>
                  <a:schemeClr val="dk1"/>
                </a:solidFill>
                <a:latin typeface="Montserrat" panose="00000500000000000000" pitchFamily="2" charset="0"/>
                <a:ea typeface="Arial"/>
                <a:cs typeface="Arial"/>
                <a:sym typeface="Arial"/>
              </a:rPr>
              <a:t>– Menor custo de operação e mais qualidade ao seus sistema de ar comprimido</a:t>
            </a:r>
          </a:p>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Resfriamento eficiente </a:t>
            </a:r>
            <a:r>
              <a:rPr lang="pt-BR" sz="1200">
                <a:solidFill>
                  <a:schemeClr val="dk1"/>
                </a:solidFill>
                <a:latin typeface="Montserrat" panose="00000500000000000000" pitchFamily="2" charset="0"/>
                <a:ea typeface="Arial"/>
                <a:cs typeface="Arial"/>
                <a:sym typeface="Arial"/>
              </a:rPr>
              <a:t>- Temperatura operacional mais baixa em condições extremas devido à condutividade térmica 10% mais alta que a do PAO.</a:t>
            </a:r>
            <a:endParaRPr lang="pt-BR" sz="1200">
              <a:latin typeface="Montserrat" panose="00000500000000000000" pitchFamily="2" charset="0"/>
            </a:endParaRPr>
          </a:p>
          <a:p>
            <a:pPr marL="0" marR="0" lvl="0" indent="0" algn="just" rtl="0">
              <a:spcBef>
                <a:spcPts val="0"/>
              </a:spcBef>
              <a:spcAft>
                <a:spcPts val="0"/>
              </a:spcAft>
              <a:buNone/>
            </a:pPr>
            <a:endParaRPr lang="pt-BR" sz="1200">
              <a:solidFill>
                <a:schemeClr val="dk1"/>
              </a:solidFill>
              <a:latin typeface="Montserrat" panose="00000500000000000000" pitchFamily="2" charset="0"/>
              <a:ea typeface="Arial"/>
              <a:cs typeface="Arial"/>
              <a:sym typeface="Arial"/>
            </a:endParaRPr>
          </a:p>
          <a:p>
            <a:pPr marL="0" marR="0" lvl="0" indent="0" algn="just" rtl="0">
              <a:spcBef>
                <a:spcPts val="0"/>
              </a:spcBef>
              <a:spcAft>
                <a:spcPts val="0"/>
              </a:spcAft>
              <a:buNone/>
            </a:pPr>
            <a:r>
              <a:rPr lang="pt-BR" sz="1200" b="1">
                <a:solidFill>
                  <a:schemeClr val="dk1"/>
                </a:solidFill>
                <a:latin typeface="Montserrat" panose="00000500000000000000" pitchFamily="2" charset="0"/>
                <a:ea typeface="Arial"/>
                <a:cs typeface="Arial"/>
                <a:sym typeface="Arial"/>
              </a:rPr>
              <a:t>Não enverniza </a:t>
            </a:r>
            <a:r>
              <a:rPr lang="pt-BR" sz="1200">
                <a:solidFill>
                  <a:schemeClr val="dk1"/>
                </a:solidFill>
                <a:latin typeface="Montserrat" panose="00000500000000000000" pitchFamily="2" charset="0"/>
                <a:ea typeface="Arial"/>
                <a:cs typeface="Arial"/>
                <a:sym typeface="Arial"/>
              </a:rPr>
              <a:t>- Economia de energia, maior vida útil do sistema, maior confiabilidade</a:t>
            </a:r>
            <a:endParaRPr lang="pt-BR" sz="1200">
              <a:latin typeface="Montserrat" panose="00000500000000000000" pitchFamily="2" charset="0"/>
            </a:endParaRPr>
          </a:p>
        </p:txBody>
      </p:sp>
      <p:grpSp>
        <p:nvGrpSpPr>
          <p:cNvPr id="20" name="Group 8">
            <a:extLst>
              <a:ext uri="{FF2B5EF4-FFF2-40B4-BE49-F238E27FC236}">
                <a16:creationId xmlns:a16="http://schemas.microsoft.com/office/drawing/2014/main" id="{B9A7D5DA-B5DD-216E-D0E8-78995FD89C06}"/>
              </a:ext>
            </a:extLst>
          </p:cNvPr>
          <p:cNvGrpSpPr/>
          <p:nvPr/>
        </p:nvGrpSpPr>
        <p:grpSpPr>
          <a:xfrm>
            <a:off x="24219" y="10693400"/>
            <a:ext cx="7556500" cy="231978"/>
            <a:chOff x="0" y="0"/>
            <a:chExt cx="3047987" cy="131886"/>
          </a:xfrm>
        </p:grpSpPr>
        <p:sp>
          <p:nvSpPr>
            <p:cNvPr id="22" name="Freeform 9">
              <a:extLst>
                <a:ext uri="{FF2B5EF4-FFF2-40B4-BE49-F238E27FC236}">
                  <a16:creationId xmlns:a16="http://schemas.microsoft.com/office/drawing/2014/main" id="{E4F7C70F-73F6-9F13-83DD-7A7E164D1056}"/>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9" name="TextBox 10">
              <a:extLst>
                <a:ext uri="{FF2B5EF4-FFF2-40B4-BE49-F238E27FC236}">
                  <a16:creationId xmlns:a16="http://schemas.microsoft.com/office/drawing/2014/main" id="{25B38FB0-C57D-A340-FE1B-962F74FA490F}"/>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41884" y="9832189"/>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7" name="Freeform 17"/>
          <p:cNvSpPr/>
          <p:nvPr/>
        </p:nvSpPr>
        <p:spPr>
          <a:xfrm>
            <a:off x="929224" y="9007860"/>
            <a:ext cx="775680" cy="775680"/>
          </a:xfrm>
          <a:custGeom>
            <a:avLst/>
            <a:gdLst/>
            <a:ahLst/>
            <a:cxnLst/>
            <a:rect l="l" t="t" r="r" b="b"/>
            <a:pathLst>
              <a:path w="775680" h="775680">
                <a:moveTo>
                  <a:pt x="0" y="0"/>
                </a:moveTo>
                <a:lnTo>
                  <a:pt x="775680" y="0"/>
                </a:lnTo>
                <a:lnTo>
                  <a:pt x="775680" y="775680"/>
                </a:lnTo>
                <a:lnTo>
                  <a:pt x="0" y="775680"/>
                </a:lnTo>
                <a:lnTo>
                  <a:pt x="0" y="0"/>
                </a:lnTo>
                <a:close/>
              </a:path>
            </a:pathLst>
          </a:custGeom>
          <a:blipFill>
            <a:blip r:embed="rId3"/>
            <a:stretch>
              <a:fillRect/>
            </a:stretch>
          </a:blipFill>
        </p:spPr>
      </p:sp>
      <p:sp>
        <p:nvSpPr>
          <p:cNvPr id="18" name="TextBox 18"/>
          <p:cNvSpPr txBox="1"/>
          <p:nvPr/>
        </p:nvSpPr>
        <p:spPr>
          <a:xfrm>
            <a:off x="1034174" y="1034283"/>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CONDIÇÕES COMERCIAIS</a:t>
            </a:r>
          </a:p>
        </p:txBody>
      </p:sp>
      <p:sp>
        <p:nvSpPr>
          <p:cNvPr id="19" name="TextBox 19"/>
          <p:cNvSpPr txBox="1"/>
          <p:nvPr/>
        </p:nvSpPr>
        <p:spPr>
          <a:xfrm>
            <a:off x="2008186" y="9036367"/>
            <a:ext cx="4838116"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É parte integrante desta proposta as condições gerais de venda da Ingersoll Rand® que seque no link abaixo:</a:t>
            </a:r>
          </a:p>
          <a:p>
            <a:pPr algn="just">
              <a:lnSpc>
                <a:spcPts val="1679"/>
              </a:lnSpc>
            </a:pPr>
            <a:r>
              <a:rPr lang="en-US" sz="1200">
                <a:solidFill>
                  <a:srgbClr val="000000"/>
                </a:solidFill>
                <a:latin typeface="Montserrat"/>
                <a:ea typeface="Montserrat"/>
                <a:cs typeface="Montserrat"/>
                <a:sym typeface="Montserrat"/>
              </a:rPr>
              <a:t>Clique </a:t>
            </a:r>
            <a:r>
              <a:rPr lang="en-US" sz="1200" u="sng">
                <a:solidFill>
                  <a:srgbClr val="000000"/>
                </a:solidFill>
                <a:latin typeface="Montserrat"/>
                <a:ea typeface="Montserrat"/>
                <a:cs typeface="Montserrat"/>
                <a:sym typeface="Montserrat"/>
                <a:hlinkClick r:id="rId4" tooltip="https://drive.google.com/file/d/1u8ru2W8YvmpBJ7NwRy4gI2Pdve1BwAxh/view?usp=sharing"/>
              </a:rPr>
              <a:t>aqui</a:t>
            </a:r>
            <a:r>
              <a:rPr lang="en-US" sz="1200">
                <a:solidFill>
                  <a:srgbClr val="000000"/>
                </a:solidFill>
                <a:latin typeface="Montserrat"/>
                <a:ea typeface="Montserrat"/>
                <a:cs typeface="Montserrat"/>
                <a:sym typeface="Montserrat"/>
              </a:rPr>
              <a:t> ou aproxime a câmera do seu celular no QR Code</a:t>
            </a:r>
          </a:p>
          <a:p>
            <a:pPr algn="just">
              <a:lnSpc>
                <a:spcPts val="1679"/>
              </a:lnSpc>
            </a:pPr>
            <a:endParaRPr lang="en-US" sz="1200">
              <a:solidFill>
                <a:srgbClr val="000000"/>
              </a:solidFill>
              <a:latin typeface="Montserrat"/>
              <a:ea typeface="Montserrat"/>
              <a:cs typeface="Montserrat"/>
              <a:sym typeface="Montserrat"/>
            </a:endParaRPr>
          </a:p>
        </p:txBody>
      </p:sp>
      <p:graphicFrame>
        <p:nvGraphicFramePr>
          <p:cNvPr id="21" name="Tabela 20">
            <a:extLst>
              <a:ext uri="{FF2B5EF4-FFF2-40B4-BE49-F238E27FC236}">
                <a16:creationId xmlns:a16="http://schemas.microsoft.com/office/drawing/2014/main" id="{A8D18F1B-AAA9-DA55-9BEC-62B65C0AD508}"/>
              </a:ext>
            </a:extLst>
          </p:cNvPr>
          <p:cNvGraphicFramePr>
            <a:graphicFrameLocks noGrp="1"/>
          </p:cNvGraphicFramePr>
          <p:nvPr>
            <p:extLst>
              <p:ext uri="{D42A27DB-BD31-4B8C-83A1-F6EECF244321}">
                <p14:modId xmlns:p14="http://schemas.microsoft.com/office/powerpoint/2010/main" val="2490056234"/>
              </p:ext>
            </p:extLst>
          </p:nvPr>
        </p:nvGraphicFramePr>
        <p:xfrm>
          <a:off x="661402" y="2122099"/>
          <a:ext cx="6184900" cy="977265"/>
        </p:xfrm>
        <a:graphic>
          <a:graphicData uri="http://schemas.openxmlformats.org/drawingml/2006/table">
            <a:tbl>
              <a:tblPr/>
              <a:tblGrid>
                <a:gridCol w="599460">
                  <a:extLst>
                    <a:ext uri="{9D8B030D-6E8A-4147-A177-3AD203B41FA5}">
                      <a16:colId xmlns:a16="http://schemas.microsoft.com/office/drawing/2014/main" val="20000"/>
                    </a:ext>
                  </a:extLst>
                </a:gridCol>
                <a:gridCol w="599460">
                  <a:extLst>
                    <a:ext uri="{9D8B030D-6E8A-4147-A177-3AD203B41FA5}">
                      <a16:colId xmlns:a16="http://schemas.microsoft.com/office/drawing/2014/main" val="20001"/>
                    </a:ext>
                  </a:extLst>
                </a:gridCol>
                <a:gridCol w="1779348">
                  <a:extLst>
                    <a:ext uri="{9D8B030D-6E8A-4147-A177-3AD203B41FA5}">
                      <a16:colId xmlns:a16="http://schemas.microsoft.com/office/drawing/2014/main" val="20002"/>
                    </a:ext>
                  </a:extLst>
                </a:gridCol>
                <a:gridCol w="694612">
                  <a:extLst>
                    <a:ext uri="{9D8B030D-6E8A-4147-A177-3AD203B41FA5}">
                      <a16:colId xmlns:a16="http://schemas.microsoft.com/office/drawing/2014/main" val="20003"/>
                    </a:ext>
                  </a:extLst>
                </a:gridCol>
                <a:gridCol w="1256010">
                  <a:extLst>
                    <a:ext uri="{9D8B030D-6E8A-4147-A177-3AD203B41FA5}">
                      <a16:colId xmlns:a16="http://schemas.microsoft.com/office/drawing/2014/main" val="20004"/>
                    </a:ext>
                  </a:extLst>
                </a:gridCol>
                <a:gridCol w="1256010">
                  <a:extLst>
                    <a:ext uri="{9D8B030D-6E8A-4147-A177-3AD203B41FA5}">
                      <a16:colId xmlns:a16="http://schemas.microsoft.com/office/drawing/2014/main" val="20005"/>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Item</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Qtde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l" fontAlgn="ctr"/>
                      <a:r>
                        <a:rPr lang="pt-BR" sz="1100" b="0" i="0" u="none" strike="noStrike">
                          <a:solidFill>
                            <a:srgbClr val="000000"/>
                          </a:solidFill>
                          <a:effectLst/>
                          <a:latin typeface="Arial" panose="020B0604020202020204" pitchFamily="34" charset="0"/>
                        </a:rPr>
                        <a:t>Descrição</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Valor Unit. (R$)</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Valor Total (R$)</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40481">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01</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endParaRPr lang="pt-BR" sz="1100" b="0" i="0" u="none" strike="noStrike" dirty="0">
                        <a:solidFill>
                          <a:srgbClr val="000000"/>
                        </a:solidFill>
                        <a:effectLst/>
                        <a:latin typeface="Arial" panose="020B0604020202020204" pitchFamily="34"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pt-BR"/>
                    </a:p>
                  </a:txBody>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6700">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endParaRPr lang="pt-BR" sz="1100" b="0" i="0" u="none" strike="noStrike">
                        <a:solidFill>
                          <a:srgbClr val="000000"/>
                        </a:solidFill>
                        <a:effectLst/>
                        <a:latin typeface="Arial" panose="020B0604020202020204" pitchFamily="34" charset="0"/>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pt-BR" sz="1100" b="0" i="0" u="none" strike="noStrike">
                          <a:solidFill>
                            <a:srgbClr val="000000"/>
                          </a:solidFill>
                          <a:effectLst/>
                          <a:latin typeface="Arial" panose="020B0604020202020204" pitchFamily="34" charset="0"/>
                        </a:rPr>
                        <a:t>TOTAL</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gridSpan="2">
                  <a:txBody>
                    <a:bodyPr/>
                    <a:lstStyle/>
                    <a:p>
                      <a:pPr algn="ctr" fontAlgn="ctr"/>
                      <a:r>
                        <a:rPr lang="pt-BR" sz="1100" b="0" i="0" u="none" strike="noStrike" dirty="0">
                          <a:solidFill>
                            <a:srgbClr val="000000"/>
                          </a:solidFill>
                          <a:effectLst/>
                          <a:latin typeface="Arial" panose="020B0604020202020204" pitchFamily="34" charset="0"/>
                        </a:rPr>
                        <a:t> </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extLst>
                  <a:ext uri="{0D108BD9-81ED-4DB2-BD59-A6C34878D82A}">
                    <a16:rowId xmlns:a16="http://schemas.microsoft.com/office/drawing/2014/main" val="10003"/>
                  </a:ext>
                </a:extLst>
              </a:tr>
            </a:tbl>
          </a:graphicData>
        </a:graphic>
      </p:graphicFrame>
      <p:graphicFrame>
        <p:nvGraphicFramePr>
          <p:cNvPr id="22" name="Tabela 21">
            <a:extLst>
              <a:ext uri="{FF2B5EF4-FFF2-40B4-BE49-F238E27FC236}">
                <a16:creationId xmlns:a16="http://schemas.microsoft.com/office/drawing/2014/main" id="{3D754F16-5CEE-5B8D-50A4-5AD2029D2D21}"/>
              </a:ext>
            </a:extLst>
          </p:cNvPr>
          <p:cNvGraphicFramePr>
            <a:graphicFrameLocks noGrp="1"/>
          </p:cNvGraphicFramePr>
          <p:nvPr>
            <p:extLst>
              <p:ext uri="{D42A27DB-BD31-4B8C-83A1-F6EECF244321}">
                <p14:modId xmlns:p14="http://schemas.microsoft.com/office/powerpoint/2010/main" val="1141385246"/>
              </p:ext>
            </p:extLst>
          </p:nvPr>
        </p:nvGraphicFramePr>
        <p:xfrm>
          <a:off x="674101" y="4177888"/>
          <a:ext cx="6172201" cy="2209800"/>
        </p:xfrm>
        <a:graphic>
          <a:graphicData uri="http://schemas.openxmlformats.org/drawingml/2006/table">
            <a:tbl>
              <a:tblPr/>
              <a:tblGrid>
                <a:gridCol w="1730761">
                  <a:extLst>
                    <a:ext uri="{9D8B030D-6E8A-4147-A177-3AD203B41FA5}">
                      <a16:colId xmlns:a16="http://schemas.microsoft.com/office/drawing/2014/main" val="20000"/>
                    </a:ext>
                  </a:extLst>
                </a:gridCol>
                <a:gridCol w="1527143">
                  <a:extLst>
                    <a:ext uri="{9D8B030D-6E8A-4147-A177-3AD203B41FA5}">
                      <a16:colId xmlns:a16="http://schemas.microsoft.com/office/drawing/2014/main" val="20001"/>
                    </a:ext>
                  </a:extLst>
                </a:gridCol>
                <a:gridCol w="1361702">
                  <a:extLst>
                    <a:ext uri="{9D8B030D-6E8A-4147-A177-3AD203B41FA5}">
                      <a16:colId xmlns:a16="http://schemas.microsoft.com/office/drawing/2014/main" val="20002"/>
                    </a:ext>
                  </a:extLst>
                </a:gridCol>
                <a:gridCol w="1552595">
                  <a:extLst>
                    <a:ext uri="{9D8B030D-6E8A-4147-A177-3AD203B41FA5}">
                      <a16:colId xmlns:a16="http://schemas.microsoft.com/office/drawing/2014/main" val="20003"/>
                    </a:ext>
                  </a:extLst>
                </a:gridCol>
              </a:tblGrid>
              <a:tr h="266700">
                <a:tc>
                  <a:txBody>
                    <a:bodyPr/>
                    <a:lstStyle/>
                    <a:p>
                      <a:pPr algn="ctr" fontAlgn="ctr"/>
                      <a:r>
                        <a:rPr lang="pt-BR" sz="1100" b="0" i="0" u="none" strike="noStrike" dirty="0">
                          <a:solidFill>
                            <a:srgbClr val="000000"/>
                          </a:solidFill>
                          <a:effectLst/>
                          <a:latin typeface="Arial" panose="020B0604020202020204" pitchFamily="34" charset="0"/>
                        </a:rPr>
                        <a:t>Condições de pagamento</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Previsão de entrega</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Frete</a:t>
                      </a:r>
                    </a:p>
                  </a:txBody>
                  <a:tcPr marL="9525" marR="9525" marT="9525" marB="0" anchor="ctr">
                    <a:lnL>
                      <a:noFill/>
                    </a:lnL>
                    <a:lnR>
                      <a:noFill/>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a:txBody>
                    <a:bodyPr/>
                    <a:lstStyle/>
                    <a:p>
                      <a:pPr algn="ctr" fontAlgn="ctr"/>
                      <a:r>
                        <a:rPr lang="pt-BR" sz="1100" b="0" i="0" u="none" strike="noStrike">
                          <a:solidFill>
                            <a:srgbClr val="000000"/>
                          </a:solidFill>
                          <a:effectLst/>
                          <a:latin typeface="Arial" panose="020B0604020202020204" pitchFamily="34" charset="0"/>
                        </a:rPr>
                        <a:t>Validade da Proposta</a:t>
                      </a: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10000"/>
                  </a:ext>
                </a:extLst>
              </a:tr>
              <a:tr h="647700">
                <a:tc>
                  <a:txBody>
                    <a:bodyPr/>
                    <a:lstStyle/>
                    <a:p>
                      <a:pPr algn="ctr" fontAlgn="ctr"/>
                      <a:r>
                        <a:rPr lang="pt-BR" sz="1100" b="0" i="0" u="none" strike="noStrike" dirty="0">
                          <a:solidFill>
                            <a:srgbClr val="000000"/>
                          </a:solidFill>
                          <a:effectLst/>
                          <a:latin typeface="Arial" panose="020B0604020202020204" pitchFamily="34" charset="0"/>
                        </a:rPr>
                        <a:t>a combinar</a:t>
                      </a:r>
                    </a:p>
                  </a:txBody>
                  <a:tcPr marL="9525" marR="9525" marT="9525" marB="0" anchor="ctr">
                    <a:lnL w="6350" cap="flat" cmpd="sng" algn="ctr">
                      <a:solidFill>
                        <a:srgbClr val="000000"/>
                      </a:solidFill>
                      <a:prstDash val="solid"/>
                      <a:round/>
                      <a:headEnd type="none" w="med" len="med"/>
                      <a:tailEnd type="none" w="med" len="med"/>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45/60 dias</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dirty="0">
                          <a:solidFill>
                            <a:srgbClr val="000000"/>
                          </a:solidFill>
                          <a:effectLst/>
                          <a:latin typeface="Arial" panose="020B0604020202020204" pitchFamily="34" charset="0"/>
                        </a:rPr>
                        <a:t>FOB</a:t>
                      </a:r>
                    </a:p>
                    <a:p>
                      <a:pPr algn="ctr" fontAlgn="ctr"/>
                      <a:r>
                        <a:rPr lang="pt-BR" sz="1100" b="0" i="0" u="none" strike="noStrike" dirty="0">
                          <a:solidFill>
                            <a:srgbClr val="000000"/>
                          </a:solidFill>
                          <a:effectLst/>
                          <a:latin typeface="Arial" panose="020B0604020202020204" pitchFamily="34" charset="0"/>
                        </a:rPr>
                        <a:t>Curitiba/PR</a:t>
                      </a:r>
                    </a:p>
                  </a:txBody>
                  <a:tcPr marL="9525" marR="9525" marT="9525" marB="0" anchor="ctr">
                    <a:lnL>
                      <a:noFill/>
                    </a:lnL>
                    <a:lnR>
                      <a:noFill/>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pt-BR" sz="1100" b="0" i="0" u="none" strike="noStrike">
                          <a:solidFill>
                            <a:srgbClr val="000000"/>
                          </a:solidFill>
                          <a:effectLst/>
                          <a:latin typeface="Arial" panose="020B0604020202020204" pitchFamily="34" charset="0"/>
                        </a:rPr>
                        <a:t>30 dias</a:t>
                      </a:r>
                    </a:p>
                  </a:txBody>
                  <a:tcPr marL="9525" marR="9525" marT="9525" marB="0" anchor="ctr">
                    <a:lnL>
                      <a:noFill/>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6700">
                <a:tc gridSpan="4">
                  <a:txBody>
                    <a:bodyPr/>
                    <a:lstStyle/>
                    <a:p>
                      <a:pPr algn="ctr" fontAlgn="ctr"/>
                      <a:r>
                        <a:rPr lang="pt-BR" sz="1100" b="0" i="0" u="none" strike="noStrike" dirty="0">
                          <a:solidFill>
                            <a:srgbClr val="000000"/>
                          </a:solidFill>
                          <a:effectLst/>
                          <a:latin typeface="Arial" panose="020B0604020202020204" pitchFamily="34" charset="0"/>
                        </a:rPr>
                        <a:t>Faturamento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solidFill>
                      <a:srgbClr val="E7E6E6"/>
                    </a:solidFill>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2"/>
                  </a:ext>
                </a:extLst>
              </a:tr>
              <a:tr h="1028700">
                <a:tc gridSpan="4">
                  <a:txBody>
                    <a:bodyPr/>
                    <a:lstStyle/>
                    <a:p>
                      <a:pPr algn="l" fontAlgn="ctr"/>
                      <a:r>
                        <a:rPr lang="pt-BR" sz="1100" b="0" i="0" u="none" strike="noStrike" dirty="0">
                          <a:solidFill>
                            <a:srgbClr val="000000"/>
                          </a:solidFill>
                          <a:effectLst/>
                          <a:latin typeface="Arial" panose="020B0604020202020204" pitchFamily="34" charset="0"/>
                        </a:rPr>
                        <a:t>Caso sejamos contemplados com o seu pedido de compra, este deverá ser emitido para:</a:t>
                      </a:r>
                      <a:br>
                        <a:rPr lang="pt-BR" sz="1100" b="0" i="0" u="none" strike="noStrike" dirty="0">
                          <a:solidFill>
                            <a:srgbClr val="000000"/>
                          </a:solidFill>
                          <a:effectLst/>
                          <a:latin typeface="Arial" panose="020B0604020202020204" pitchFamily="34" charset="0"/>
                        </a:rPr>
                      </a:br>
                      <a:r>
                        <a:rPr lang="pt-BR" sz="1100" b="1" i="0" u="none" strike="noStrike" dirty="0">
                          <a:solidFill>
                            <a:srgbClr val="000000"/>
                          </a:solidFill>
                          <a:effectLst/>
                          <a:latin typeface="Arial" panose="020B0604020202020204" pitchFamily="34" charset="0"/>
                        </a:rPr>
                        <a:t>INGERSOLL RAND COM E SERVIÇOS DE MAQUINAS E EQUIP INDUSTRIAIS LTDA</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CNPJ: 34.971.870/0003-91 | Insc. Estadual: 9083568299</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Rua Cyro Correia Pereira, 400 – Cidade Industrial | CEP: 81.460-050</a:t>
                      </a:r>
                      <a:br>
                        <a:rPr lang="pt-BR" sz="1100" b="0" i="0" u="none" strike="noStrike" dirty="0">
                          <a:solidFill>
                            <a:srgbClr val="000000"/>
                          </a:solidFill>
                          <a:effectLst/>
                          <a:latin typeface="Arial" panose="020B0604020202020204" pitchFamily="34" charset="0"/>
                        </a:rPr>
                      </a:br>
                      <a:r>
                        <a:rPr lang="pt-BR" sz="1100" b="0" i="0" u="none" strike="noStrike" dirty="0">
                          <a:solidFill>
                            <a:srgbClr val="000000"/>
                          </a:solidFill>
                          <a:effectLst/>
                          <a:latin typeface="Arial" panose="020B0604020202020204" pitchFamily="34" charset="0"/>
                        </a:rPr>
                        <a:t>Curitiba – PR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3"/>
                  </a:ext>
                </a:extLst>
              </a:tr>
            </a:tbl>
          </a:graphicData>
        </a:graphic>
      </p:graphicFrame>
      <p:pic>
        <p:nvPicPr>
          <p:cNvPr id="27" name="Imagem 26">
            <a:extLst>
              <a:ext uri="{FF2B5EF4-FFF2-40B4-BE49-F238E27FC236}">
                <a16:creationId xmlns:a16="http://schemas.microsoft.com/office/drawing/2014/main" id="{814E04BF-61E6-ABB5-AEE0-A2049027684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236" y="-90300"/>
            <a:ext cx="7904450" cy="859247"/>
          </a:xfrm>
          <a:prstGeom prst="rect">
            <a:avLst/>
          </a:prstGeom>
        </p:spPr>
      </p:pic>
      <p:grpSp>
        <p:nvGrpSpPr>
          <p:cNvPr id="28" name="Group 8">
            <a:extLst>
              <a:ext uri="{FF2B5EF4-FFF2-40B4-BE49-F238E27FC236}">
                <a16:creationId xmlns:a16="http://schemas.microsoft.com/office/drawing/2014/main" id="{FECB57DE-5C11-67C1-AB1F-474B2068D1DB}"/>
              </a:ext>
            </a:extLst>
          </p:cNvPr>
          <p:cNvGrpSpPr/>
          <p:nvPr/>
        </p:nvGrpSpPr>
        <p:grpSpPr>
          <a:xfrm>
            <a:off x="26701" y="10531095"/>
            <a:ext cx="7556500" cy="231978"/>
            <a:chOff x="0" y="0"/>
            <a:chExt cx="3047987" cy="131886"/>
          </a:xfrm>
        </p:grpSpPr>
        <p:sp>
          <p:nvSpPr>
            <p:cNvPr id="29" name="Freeform 9">
              <a:extLst>
                <a:ext uri="{FF2B5EF4-FFF2-40B4-BE49-F238E27FC236}">
                  <a16:creationId xmlns:a16="http://schemas.microsoft.com/office/drawing/2014/main" id="{0D75A5B5-17FC-E2AC-68F2-D76550173E36}"/>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0" name="TextBox 10">
              <a:extLst>
                <a:ext uri="{FF2B5EF4-FFF2-40B4-BE49-F238E27FC236}">
                  <a16:creationId xmlns:a16="http://schemas.microsoft.com/office/drawing/2014/main" id="{6F15C11A-A527-0C08-7F94-2F1BC6F207A7}"/>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ECB79-620D-7A13-8363-C8848858DE8F}"/>
            </a:ext>
          </a:extLst>
        </p:cNvPr>
        <p:cNvGrpSpPr/>
        <p:nvPr/>
      </p:nvGrpSpPr>
      <p:grpSpPr>
        <a:xfrm>
          <a:off x="0" y="0"/>
          <a:ext cx="0" cy="0"/>
          <a:chOff x="0" y="0"/>
          <a:chExt cx="0" cy="0"/>
        </a:xfrm>
      </p:grpSpPr>
      <p:grpSp>
        <p:nvGrpSpPr>
          <p:cNvPr id="4" name="Group 13">
            <a:extLst>
              <a:ext uri="{FF2B5EF4-FFF2-40B4-BE49-F238E27FC236}">
                <a16:creationId xmlns:a16="http://schemas.microsoft.com/office/drawing/2014/main" id="{3430F5CB-4781-C9F1-F0A2-610AD688F2B9}"/>
              </a:ext>
            </a:extLst>
          </p:cNvPr>
          <p:cNvGrpSpPr/>
          <p:nvPr/>
        </p:nvGrpSpPr>
        <p:grpSpPr>
          <a:xfrm>
            <a:off x="604416" y="1476382"/>
            <a:ext cx="289963" cy="144982"/>
            <a:chOff x="0" y="0"/>
            <a:chExt cx="812800" cy="406400"/>
          </a:xfrm>
        </p:grpSpPr>
        <p:sp>
          <p:nvSpPr>
            <p:cNvPr id="5" name="Freeform 14">
              <a:extLst>
                <a:ext uri="{FF2B5EF4-FFF2-40B4-BE49-F238E27FC236}">
                  <a16:creationId xmlns:a16="http://schemas.microsoft.com/office/drawing/2014/main" id="{7C98B1F1-F3FC-C1EB-1D54-0DD1344BDDA9}"/>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6" name="TextBox 15">
              <a:extLst>
                <a:ext uri="{FF2B5EF4-FFF2-40B4-BE49-F238E27FC236}">
                  <a16:creationId xmlns:a16="http://schemas.microsoft.com/office/drawing/2014/main" id="{C93FA9DA-4EC3-B61B-BE2F-CA6BA8156063}"/>
                </a:ext>
              </a:extLst>
            </p:cNvPr>
            <p:cNvSpPr txBox="1"/>
            <p:nvPr/>
          </p:nvSpPr>
          <p:spPr>
            <a:xfrm>
              <a:off x="0" y="-28575"/>
              <a:ext cx="698500" cy="434975"/>
            </a:xfrm>
            <a:prstGeom prst="rect">
              <a:avLst/>
            </a:prstGeom>
          </p:spPr>
          <p:txBody>
            <a:bodyPr lIns="31485" tIns="31485" rIns="31485" bIns="31485" rtlCol="0" anchor="ctr"/>
            <a:lstStyle/>
            <a:p>
              <a:pPr algn="ctr">
                <a:lnSpc>
                  <a:spcPts val="1217"/>
                </a:lnSpc>
              </a:pPr>
              <a:endParaRPr sz="1116" dirty="0"/>
            </a:p>
          </p:txBody>
        </p:sp>
      </p:grpSp>
      <p:pic>
        <p:nvPicPr>
          <p:cNvPr id="8" name="Imagem 7">
            <a:extLst>
              <a:ext uri="{FF2B5EF4-FFF2-40B4-BE49-F238E27FC236}">
                <a16:creationId xmlns:a16="http://schemas.microsoft.com/office/drawing/2014/main" id="{BA7D77C0-BE9C-3AC8-017F-E57C927C83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307" y="-17313"/>
            <a:ext cx="7220893" cy="803582"/>
          </a:xfrm>
          <a:prstGeom prst="rect">
            <a:avLst/>
          </a:prstGeom>
        </p:spPr>
      </p:pic>
      <p:sp>
        <p:nvSpPr>
          <p:cNvPr id="9" name="TextBox 21">
            <a:extLst>
              <a:ext uri="{FF2B5EF4-FFF2-40B4-BE49-F238E27FC236}">
                <a16:creationId xmlns:a16="http://schemas.microsoft.com/office/drawing/2014/main" id="{5CFCC695-F7C6-78E6-3956-3BEAB7337435}"/>
              </a:ext>
            </a:extLst>
          </p:cNvPr>
          <p:cNvSpPr txBox="1"/>
          <p:nvPr/>
        </p:nvSpPr>
        <p:spPr>
          <a:xfrm>
            <a:off x="533258" y="940930"/>
            <a:ext cx="6858976" cy="398314"/>
          </a:xfrm>
          <a:prstGeom prst="rect">
            <a:avLst/>
          </a:prstGeom>
        </p:spPr>
        <p:txBody>
          <a:bodyPr wrap="square" lIns="0" tIns="0" rIns="0" bIns="0" rtlCol="0" anchor="t">
            <a:spAutoFit/>
          </a:bodyPr>
          <a:lstStyle/>
          <a:p>
            <a:pPr>
              <a:lnSpc>
                <a:spcPts val="1562"/>
              </a:lnSpc>
            </a:pPr>
            <a:r>
              <a:rPr lang="en-US" sz="1488" b="1">
                <a:solidFill>
                  <a:srgbClr val="6F6F6F"/>
                </a:solidFill>
                <a:latin typeface="Montserrat" panose="00000500000000000000" pitchFamily="2" charset="0"/>
                <a:ea typeface="Montserrat Bold"/>
                <a:cs typeface="Montserrat Bold"/>
                <a:sym typeface="Montserrat Bold"/>
              </a:rPr>
              <a:t>PRODUTOS OPCIONAIS – SOLUÇÕES SUSTENTÁVEIS E EFICIENTES</a:t>
            </a:r>
            <a:endParaRPr lang="en-US" sz="1488" b="1" dirty="0">
              <a:solidFill>
                <a:srgbClr val="6F6F6F"/>
              </a:solidFill>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11" name="CaixaDeTexto 10">
            <a:extLst>
              <a:ext uri="{FF2B5EF4-FFF2-40B4-BE49-F238E27FC236}">
                <a16:creationId xmlns:a16="http://schemas.microsoft.com/office/drawing/2014/main" id="{260B072A-E3F7-8C67-B3E9-EC12A684BD6A}"/>
              </a:ext>
            </a:extLst>
          </p:cNvPr>
          <p:cNvSpPr txBox="1"/>
          <p:nvPr/>
        </p:nvSpPr>
        <p:spPr>
          <a:xfrm>
            <a:off x="559476" y="1591234"/>
            <a:ext cx="6592217" cy="1706365"/>
          </a:xfrm>
          <a:prstGeom prst="rect">
            <a:avLst/>
          </a:prstGeom>
          <a:noFill/>
        </p:spPr>
        <p:txBody>
          <a:bodyPr wrap="square">
            <a:spAutoFit/>
          </a:bodyPr>
          <a:lstStyle/>
          <a:p>
            <a:pPr>
              <a:buNone/>
            </a:pPr>
            <a:endParaRPr lang="pt-BR" sz="1000" b="1">
              <a:latin typeface="Montserrat" panose="00000500000000000000" pitchFamily="2" charset="0"/>
            </a:endParaRPr>
          </a:p>
          <a:p>
            <a:pPr>
              <a:buNone/>
            </a:pPr>
            <a:r>
              <a:rPr lang="pt-BR" sz="1000">
                <a:latin typeface="Montserrat" panose="00000500000000000000" pitchFamily="2" charset="0"/>
              </a:rPr>
              <a:t>O </a:t>
            </a:r>
            <a:r>
              <a:rPr lang="pt-BR" sz="1000" b="1">
                <a:latin typeface="Montserrat" panose="00000500000000000000" pitchFamily="2" charset="0"/>
              </a:rPr>
              <a:t>PolySep SSM &amp; SPG da Ingersoll Rand</a:t>
            </a:r>
            <a:r>
              <a:rPr lang="pt-BR" sz="1000">
                <a:latin typeface="Montserrat" panose="00000500000000000000" pitchFamily="2" charset="0"/>
              </a:rPr>
              <a:t> é uma solução que alia </a:t>
            </a:r>
            <a:r>
              <a:rPr lang="pt-BR" sz="1000" b="1">
                <a:latin typeface="Montserrat" panose="00000500000000000000" pitchFamily="2" charset="0"/>
              </a:rPr>
              <a:t>eficiência operacional e responsabilidade ambiental</a:t>
            </a:r>
            <a:r>
              <a:rPr lang="pt-BR" sz="1000">
                <a:latin typeface="Montserrat" panose="00000500000000000000" pitchFamily="2" charset="0"/>
              </a:rPr>
              <a:t>. Projetado para tratar o condensado de compressores, o sistema garante o descarte da água dentro dos limites legais (</a:t>
            </a:r>
            <a:r>
              <a:rPr lang="pt-BR" sz="1000" b="1">
                <a:latin typeface="Montserrat" panose="00000500000000000000" pitchFamily="2" charset="0"/>
              </a:rPr>
              <a:t>&lt;10 ppm de óleo residual</a:t>
            </a:r>
            <a:r>
              <a:rPr lang="pt-BR" sz="1000">
                <a:latin typeface="Montserrat" panose="00000500000000000000" pitchFamily="2" charset="0"/>
              </a:rPr>
              <a:t>), reduzindo impactos ambientais e evitando passivos legais.</a:t>
            </a:r>
          </a:p>
          <a:p>
            <a:pPr>
              <a:buNone/>
            </a:pPr>
            <a:endParaRPr lang="pt-BR" sz="1000">
              <a:latin typeface="Montserrat" panose="00000500000000000000" pitchFamily="2" charset="0"/>
            </a:endParaRPr>
          </a:p>
          <a:p>
            <a:pPr>
              <a:buNone/>
            </a:pPr>
            <a:r>
              <a:rPr lang="pt-BR" sz="1000">
                <a:latin typeface="Montserrat" panose="00000500000000000000" pitchFamily="2" charset="0"/>
              </a:rPr>
              <a:t>Com ele, sua empresa reduz custos com destinação de resíduos perigosos, elimina a necessidade de armazenar condensado oleoso no local e fortalece seu compromisso com práticas sustentáveis em linha com normas como a ISO 14001.</a:t>
            </a: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p:txBody>
      </p:sp>
      <p:sp>
        <p:nvSpPr>
          <p:cNvPr id="12" name="TextBox 21">
            <a:extLst>
              <a:ext uri="{FF2B5EF4-FFF2-40B4-BE49-F238E27FC236}">
                <a16:creationId xmlns:a16="http://schemas.microsoft.com/office/drawing/2014/main" id="{ECDEC2B3-0EEF-6E2D-FDBF-E4EF5DF83957}"/>
              </a:ext>
            </a:extLst>
          </p:cNvPr>
          <p:cNvSpPr txBox="1"/>
          <p:nvPr/>
        </p:nvSpPr>
        <p:spPr>
          <a:xfrm>
            <a:off x="994079" y="1470387"/>
            <a:ext cx="6858976" cy="398314"/>
          </a:xfrm>
          <a:prstGeom prst="rect">
            <a:avLst/>
          </a:prstGeom>
        </p:spPr>
        <p:txBody>
          <a:bodyPr wrap="square" lIns="0" tIns="0" rIns="0" bIns="0" rtlCol="0" anchor="t">
            <a:spAutoFit/>
          </a:bodyPr>
          <a:lstStyle/>
          <a:p>
            <a:pPr>
              <a:lnSpc>
                <a:spcPts val="1562"/>
              </a:lnSpc>
            </a:pPr>
            <a:r>
              <a:rPr lang="en-US" sz="1400" b="1">
                <a:solidFill>
                  <a:srgbClr val="6F6F6F"/>
                </a:solidFill>
                <a:latin typeface="Montserrat" panose="00000500000000000000" pitchFamily="2" charset="0"/>
                <a:ea typeface="Montserrat Bold"/>
                <a:cs typeface="Montserrat Bold"/>
                <a:sym typeface="Montserrat Bold"/>
              </a:rPr>
              <a:t>POLYSEP – SEPARADOR DE ÓLEO E ÁGUA</a:t>
            </a:r>
            <a:endParaRPr lang="en-US" sz="1400" b="1" dirty="0">
              <a:solidFill>
                <a:srgbClr val="6F6F6F"/>
              </a:solidFill>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14" name="CaixaDeTexto 13">
            <a:extLst>
              <a:ext uri="{FF2B5EF4-FFF2-40B4-BE49-F238E27FC236}">
                <a16:creationId xmlns:a16="http://schemas.microsoft.com/office/drawing/2014/main" id="{738B5B62-5CA9-AF98-EE55-31AE0597FF69}"/>
              </a:ext>
            </a:extLst>
          </p:cNvPr>
          <p:cNvSpPr txBox="1"/>
          <p:nvPr/>
        </p:nvSpPr>
        <p:spPr>
          <a:xfrm>
            <a:off x="509789" y="2989028"/>
            <a:ext cx="3593460" cy="2355132"/>
          </a:xfrm>
          <a:prstGeom prst="rect">
            <a:avLst/>
          </a:prstGeom>
          <a:noFill/>
        </p:spPr>
        <p:txBody>
          <a:bodyPr wrap="square">
            <a:spAutoFit/>
          </a:bodyPr>
          <a:lstStyle/>
          <a:p>
            <a:pPr>
              <a:buNone/>
            </a:pPr>
            <a:endParaRPr lang="pt-BR" sz="1000">
              <a:latin typeface="Montserrat" panose="00000500000000000000" pitchFamily="2" charset="0"/>
            </a:endParaRPr>
          </a:p>
          <a:p>
            <a:pPr>
              <a:buNone/>
            </a:pPr>
            <a:r>
              <a:rPr lang="pt-BR" sz="1000" b="1">
                <a:latin typeface="Montserrat" panose="00000500000000000000" pitchFamily="2" charset="0"/>
              </a:rPr>
              <a:t>Principais benefícios sustentáveis:</a:t>
            </a:r>
          </a:p>
          <a:p>
            <a:pPr>
              <a:buNone/>
            </a:pPr>
            <a:endParaRPr lang="pt-BR" sz="1000" b="1">
              <a:latin typeface="Montserrat" panose="00000500000000000000" pitchFamily="2" charset="0"/>
            </a:endParaRPr>
          </a:p>
          <a:p>
            <a:pPr>
              <a:buFont typeface="Arial" panose="020B0604020202020204" pitchFamily="34" charset="0"/>
              <a:buChar char="•"/>
            </a:pPr>
            <a:r>
              <a:rPr lang="pt-BR" sz="1000" b="1">
                <a:latin typeface="Montserrat" panose="00000500000000000000" pitchFamily="2" charset="0"/>
              </a:rPr>
              <a:t>Separação eficiente de todos os tipos de lubrificantes</a:t>
            </a:r>
            <a:r>
              <a:rPr lang="pt-BR" sz="1000">
                <a:latin typeface="Montserrat" panose="00000500000000000000" pitchFamily="2" charset="0"/>
              </a:rPr>
              <a:t> (minerais, sintéticos e emulsões estáveis).</a:t>
            </a:r>
          </a:p>
          <a:p>
            <a:pPr>
              <a:buFont typeface="Arial" panose="020B0604020202020204" pitchFamily="34" charset="0"/>
              <a:buChar char="•"/>
            </a:pPr>
            <a:endParaRPr lang="pt-BR" sz="1000">
              <a:latin typeface="Montserrat" panose="00000500000000000000" pitchFamily="2" charset="0"/>
            </a:endParaRPr>
          </a:p>
          <a:p>
            <a:pPr>
              <a:buFont typeface="Arial" panose="020B0604020202020204" pitchFamily="34" charset="0"/>
              <a:buChar char="•"/>
            </a:pPr>
            <a:r>
              <a:rPr lang="pt-BR" sz="1000">
                <a:latin typeface="Montserrat" panose="00000500000000000000" pitchFamily="2" charset="0"/>
              </a:rPr>
              <a:t>Conformidade total com as </a:t>
            </a:r>
            <a:r>
              <a:rPr lang="pt-BR" sz="1000" b="1">
                <a:latin typeface="Montserrat" panose="00000500000000000000" pitchFamily="2" charset="0"/>
              </a:rPr>
              <a:t>exigências ambientais</a:t>
            </a:r>
            <a:r>
              <a:rPr lang="pt-BR" sz="1000">
                <a:latin typeface="Montserrat" panose="00000500000000000000" pitchFamily="2" charset="0"/>
              </a:rPr>
              <a:t>, garantindo descarte seguro.</a:t>
            </a:r>
          </a:p>
          <a:p>
            <a:pPr>
              <a:buFont typeface="Arial" panose="020B0604020202020204" pitchFamily="34" charset="0"/>
              <a:buChar char="•"/>
            </a:pPr>
            <a:endParaRPr lang="pt-BR" sz="1000">
              <a:latin typeface="Montserrat" panose="00000500000000000000" pitchFamily="2" charset="0"/>
            </a:endParaRPr>
          </a:p>
          <a:p>
            <a:pPr>
              <a:buFont typeface="Arial" panose="020B0604020202020204" pitchFamily="34" charset="0"/>
              <a:buChar char="•"/>
            </a:pPr>
            <a:r>
              <a:rPr lang="pt-BR" sz="1000">
                <a:latin typeface="Montserrat" panose="00000500000000000000" pitchFamily="2" charset="0"/>
              </a:rPr>
              <a:t>Estrutura </a:t>
            </a:r>
            <a:r>
              <a:rPr lang="pt-BR" sz="1000" b="1">
                <a:latin typeface="Montserrat" panose="00000500000000000000" pitchFamily="2" charset="0"/>
              </a:rPr>
              <a:t>100% reciclável</a:t>
            </a:r>
            <a:r>
              <a:rPr lang="pt-BR" sz="1000">
                <a:latin typeface="Montserrat" panose="00000500000000000000" pitchFamily="2" charset="0"/>
              </a:rPr>
              <a:t> em polietileno reforçado.</a:t>
            </a:r>
          </a:p>
          <a:p>
            <a:pPr>
              <a:buFont typeface="Arial" panose="020B0604020202020204" pitchFamily="34" charset="0"/>
              <a:buChar char="•"/>
            </a:pPr>
            <a:endParaRPr lang="pt-BR" sz="1000">
              <a:latin typeface="Montserrat" panose="00000500000000000000" pitchFamily="2" charset="0"/>
            </a:endParaRPr>
          </a:p>
          <a:p>
            <a:pPr>
              <a:buFont typeface="Arial" panose="020B0604020202020204" pitchFamily="34" charset="0"/>
              <a:buChar char="•"/>
            </a:pPr>
            <a:r>
              <a:rPr lang="pt-BR" sz="1000">
                <a:latin typeface="Montserrat" panose="00000500000000000000" pitchFamily="2" charset="0"/>
              </a:rPr>
              <a:t>Dispensa a necessidade de tanques de armazenamento ou transporte de resíduos.</a:t>
            </a:r>
          </a:p>
          <a:p>
            <a:endParaRPr lang="pt-BR" sz="744">
              <a:latin typeface="Montserrat" panose="00000500000000000000" pitchFamily="2" charset="0"/>
            </a:endParaRPr>
          </a:p>
        </p:txBody>
      </p:sp>
      <p:sp>
        <p:nvSpPr>
          <p:cNvPr id="16" name="CaixaDeTexto 15">
            <a:extLst>
              <a:ext uri="{FF2B5EF4-FFF2-40B4-BE49-F238E27FC236}">
                <a16:creationId xmlns:a16="http://schemas.microsoft.com/office/drawing/2014/main" id="{B3685F42-911A-CF1E-580A-36D925BB8433}"/>
              </a:ext>
            </a:extLst>
          </p:cNvPr>
          <p:cNvSpPr txBox="1"/>
          <p:nvPr/>
        </p:nvSpPr>
        <p:spPr>
          <a:xfrm>
            <a:off x="489401" y="5241041"/>
            <a:ext cx="6662292" cy="1196738"/>
          </a:xfrm>
          <a:prstGeom prst="rect">
            <a:avLst/>
          </a:prstGeom>
          <a:noFill/>
        </p:spPr>
        <p:txBody>
          <a:bodyPr wrap="square">
            <a:spAutoFit/>
          </a:bodyPr>
          <a:lstStyle/>
          <a:p>
            <a:pPr>
              <a:buNone/>
            </a:pPr>
            <a:r>
              <a:rPr lang="pt-BR" sz="1050">
                <a:latin typeface="Montserrat" panose="00000500000000000000" pitchFamily="2" charset="0"/>
              </a:rPr>
              <a:t>Além disso, o PolySep utiliza </a:t>
            </a:r>
            <a:r>
              <a:rPr lang="pt-BR" sz="1050" b="1">
                <a:latin typeface="Montserrat" panose="00000500000000000000" pitchFamily="2" charset="0"/>
              </a:rPr>
              <a:t>materiais de filtragem de alto desempenho</a:t>
            </a:r>
            <a:r>
              <a:rPr lang="pt-BR" sz="1050">
                <a:latin typeface="Montserrat" panose="00000500000000000000" pitchFamily="2" charset="0"/>
              </a:rPr>
              <a:t> em múltiplos estágios (polipropileno e carvão ativado), que asseguram a máxima pureza da água descartada. O sistema conta também com </a:t>
            </a:r>
            <a:r>
              <a:rPr lang="pt-BR" sz="1050" b="1">
                <a:latin typeface="Montserrat" panose="00000500000000000000" pitchFamily="2" charset="0"/>
              </a:rPr>
              <a:t>indicador de vida útil dos elementos</a:t>
            </a:r>
            <a:r>
              <a:rPr lang="pt-BR" sz="1050">
                <a:latin typeface="Montserrat" panose="00000500000000000000" pitchFamily="2" charset="0"/>
              </a:rPr>
              <a:t> e </a:t>
            </a:r>
            <a:r>
              <a:rPr lang="pt-BR" sz="1050" b="1">
                <a:latin typeface="Montserrat" panose="00000500000000000000" pitchFamily="2" charset="0"/>
              </a:rPr>
              <a:t>frasco de amostra com válvula de teste</a:t>
            </a:r>
            <a:r>
              <a:rPr lang="pt-BR" sz="1050">
                <a:latin typeface="Montserrat" panose="00000500000000000000" pitchFamily="2" charset="0"/>
              </a:rPr>
              <a:t>, permitindo monitorar a qualidade da saída de forma simples e confiável.</a:t>
            </a: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p:txBody>
      </p:sp>
      <p:pic>
        <p:nvPicPr>
          <p:cNvPr id="18" name="Imagem 17">
            <a:extLst>
              <a:ext uri="{FF2B5EF4-FFF2-40B4-BE49-F238E27FC236}">
                <a16:creationId xmlns:a16="http://schemas.microsoft.com/office/drawing/2014/main" id="{BDC33548-90A9-9BF2-B774-93B6900C1D81}"/>
              </a:ext>
            </a:extLst>
          </p:cNvPr>
          <p:cNvPicPr>
            <a:picLocks noChangeAspect="1"/>
          </p:cNvPicPr>
          <p:nvPr/>
        </p:nvPicPr>
        <p:blipFill>
          <a:blip r:embed="rId3"/>
          <a:stretch>
            <a:fillRect/>
          </a:stretch>
        </p:blipFill>
        <p:spPr>
          <a:xfrm>
            <a:off x="4123637" y="3622920"/>
            <a:ext cx="2855745" cy="1045483"/>
          </a:xfrm>
          <a:prstGeom prst="rect">
            <a:avLst/>
          </a:prstGeom>
        </p:spPr>
      </p:pic>
      <p:pic>
        <p:nvPicPr>
          <p:cNvPr id="22" name="Imagem 21">
            <a:extLst>
              <a:ext uri="{FF2B5EF4-FFF2-40B4-BE49-F238E27FC236}">
                <a16:creationId xmlns:a16="http://schemas.microsoft.com/office/drawing/2014/main" id="{2EDC17DF-D6A7-B163-46F6-BC17C9D86572}"/>
              </a:ext>
            </a:extLst>
          </p:cNvPr>
          <p:cNvPicPr>
            <a:picLocks noChangeAspect="1"/>
          </p:cNvPicPr>
          <p:nvPr/>
        </p:nvPicPr>
        <p:blipFill>
          <a:blip r:embed="rId4"/>
          <a:stretch>
            <a:fillRect/>
          </a:stretch>
        </p:blipFill>
        <p:spPr>
          <a:xfrm>
            <a:off x="244307" y="5949006"/>
            <a:ext cx="2550520" cy="1932320"/>
          </a:xfrm>
          <a:prstGeom prst="rect">
            <a:avLst/>
          </a:prstGeom>
        </p:spPr>
      </p:pic>
      <p:sp>
        <p:nvSpPr>
          <p:cNvPr id="24" name="CaixaDeTexto 23">
            <a:extLst>
              <a:ext uri="{FF2B5EF4-FFF2-40B4-BE49-F238E27FC236}">
                <a16:creationId xmlns:a16="http://schemas.microsoft.com/office/drawing/2014/main" id="{CBA0C9CE-0297-8097-9DDF-B9B882431E34}"/>
              </a:ext>
            </a:extLst>
          </p:cNvPr>
          <p:cNvSpPr txBox="1"/>
          <p:nvPr/>
        </p:nvSpPr>
        <p:spPr>
          <a:xfrm>
            <a:off x="2928644" y="6041782"/>
            <a:ext cx="3830201" cy="1787541"/>
          </a:xfrm>
          <a:prstGeom prst="rect">
            <a:avLst/>
          </a:prstGeom>
          <a:noFill/>
        </p:spPr>
        <p:txBody>
          <a:bodyPr wrap="square">
            <a:spAutoFit/>
          </a:bodyPr>
          <a:lstStyle/>
          <a:p>
            <a:pPr>
              <a:buNone/>
            </a:pPr>
            <a:endParaRPr lang="pt-BR" sz="1116">
              <a:latin typeface="Montserrat" panose="00000500000000000000" pitchFamily="2" charset="0"/>
            </a:endParaRPr>
          </a:p>
          <a:p>
            <a:pPr>
              <a:buNone/>
            </a:pPr>
            <a:r>
              <a:rPr lang="pt-BR" sz="1100" b="1">
                <a:latin typeface="Montserrat" panose="00000500000000000000" pitchFamily="2" charset="0"/>
              </a:rPr>
              <a:t>Capacidades disponíveis:</a:t>
            </a:r>
          </a:p>
          <a:p>
            <a:pPr>
              <a:buNone/>
            </a:pPr>
            <a:endParaRPr lang="pt-BR" sz="1100" b="1">
              <a:latin typeface="Montserrat" panose="00000500000000000000" pitchFamily="2" charset="0"/>
            </a:endParaRPr>
          </a:p>
          <a:p>
            <a:pPr>
              <a:buFont typeface="Arial" panose="020B0604020202020204" pitchFamily="34" charset="0"/>
              <a:buChar char="•"/>
            </a:pPr>
            <a:r>
              <a:rPr lang="pt-BR" sz="1100">
                <a:latin typeface="Montserrat" panose="00000500000000000000" pitchFamily="2" charset="0"/>
              </a:rPr>
              <a:t>Modelos para compressores de </a:t>
            </a:r>
            <a:r>
              <a:rPr lang="pt-BR" sz="1100" b="1">
                <a:latin typeface="Montserrat" panose="00000500000000000000" pitchFamily="2" charset="0"/>
              </a:rPr>
              <a:t>2 a 60 m³/min</a:t>
            </a:r>
            <a:r>
              <a:rPr lang="pt-BR" sz="1100">
                <a:latin typeface="Montserrat" panose="00000500000000000000" pitchFamily="2" charset="0"/>
              </a:rPr>
              <a:t>.</a:t>
            </a:r>
          </a:p>
          <a:p>
            <a:pPr>
              <a:buFont typeface="Arial" panose="020B0604020202020204" pitchFamily="34" charset="0"/>
              <a:buChar char="•"/>
            </a:pPr>
            <a:endParaRPr lang="pt-BR" sz="1100">
              <a:latin typeface="Montserrat" panose="00000500000000000000" pitchFamily="2" charset="0"/>
            </a:endParaRPr>
          </a:p>
          <a:p>
            <a:pPr>
              <a:buFont typeface="Arial" panose="020B0604020202020204" pitchFamily="34" charset="0"/>
              <a:buChar char="•"/>
            </a:pPr>
            <a:r>
              <a:rPr lang="pt-BR" sz="1100">
                <a:latin typeface="Montserrat" panose="00000500000000000000" pitchFamily="2" charset="0"/>
              </a:rPr>
              <a:t>Adsorção máxima de óleo entre </a:t>
            </a:r>
            <a:r>
              <a:rPr lang="pt-BR" sz="1100" b="1">
                <a:latin typeface="Montserrat" panose="00000500000000000000" pitchFamily="2" charset="0"/>
              </a:rPr>
              <a:t>2 e 50 litros</a:t>
            </a:r>
            <a:r>
              <a:rPr lang="pt-BR" sz="1100">
                <a:latin typeface="Montserrat" panose="00000500000000000000" pitchFamily="2" charset="0"/>
              </a:rPr>
              <a:t>, conforme o modelo.</a:t>
            </a:r>
          </a:p>
          <a:p>
            <a:endParaRPr lang="pt-BR" sz="1100">
              <a:latin typeface="Montserrat" panose="00000500000000000000" pitchFamily="2" charset="0"/>
            </a:endParaRPr>
          </a:p>
          <a:p>
            <a:pPr>
              <a:buFont typeface="Arial" panose="020B0604020202020204" pitchFamily="34" charset="0"/>
              <a:buChar char="•"/>
            </a:pPr>
            <a:r>
              <a:rPr lang="pt-BR" sz="1100">
                <a:latin typeface="Montserrat" panose="00000500000000000000" pitchFamily="2" charset="0"/>
              </a:rPr>
              <a:t>Conexões de entrada e saída em </a:t>
            </a:r>
            <a:r>
              <a:rPr lang="pt-BR" sz="1100" b="1">
                <a:latin typeface="Montserrat" panose="00000500000000000000" pitchFamily="2" charset="0"/>
              </a:rPr>
              <a:t>latão</a:t>
            </a:r>
            <a:r>
              <a:rPr lang="pt-BR" sz="1100">
                <a:latin typeface="Montserrat" panose="00000500000000000000" pitchFamily="2" charset="0"/>
              </a:rPr>
              <a:t>, que garantem maior durabilidade</a:t>
            </a:r>
            <a:r>
              <a:rPr lang="pt-BR" sz="744">
                <a:latin typeface="Montserrat" panose="00000500000000000000" pitchFamily="2" charset="0"/>
              </a:rPr>
              <a:t>.</a:t>
            </a:r>
          </a:p>
        </p:txBody>
      </p:sp>
      <p:grpSp>
        <p:nvGrpSpPr>
          <p:cNvPr id="25" name="Group 8">
            <a:extLst>
              <a:ext uri="{FF2B5EF4-FFF2-40B4-BE49-F238E27FC236}">
                <a16:creationId xmlns:a16="http://schemas.microsoft.com/office/drawing/2014/main" id="{6135384E-DBF0-5349-B0B9-1641DFEAAF5C}"/>
              </a:ext>
            </a:extLst>
          </p:cNvPr>
          <p:cNvGrpSpPr/>
          <p:nvPr/>
        </p:nvGrpSpPr>
        <p:grpSpPr>
          <a:xfrm>
            <a:off x="1" y="10631284"/>
            <a:ext cx="7556499" cy="124231"/>
            <a:chOff x="0" y="0"/>
            <a:chExt cx="3047987" cy="131886"/>
          </a:xfrm>
        </p:grpSpPr>
        <p:sp>
          <p:nvSpPr>
            <p:cNvPr id="26" name="Freeform 9">
              <a:extLst>
                <a:ext uri="{FF2B5EF4-FFF2-40B4-BE49-F238E27FC236}">
                  <a16:creationId xmlns:a16="http://schemas.microsoft.com/office/drawing/2014/main" id="{942DBCD0-5831-C985-9537-CC34EEAEC5E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7" name="TextBox 10">
              <a:extLst>
                <a:ext uri="{FF2B5EF4-FFF2-40B4-BE49-F238E27FC236}">
                  <a16:creationId xmlns:a16="http://schemas.microsoft.com/office/drawing/2014/main" id="{5F42B014-333D-51AF-45F8-C12FDBA15ABB}"/>
                </a:ext>
              </a:extLst>
            </p:cNvPr>
            <p:cNvSpPr txBox="1"/>
            <p:nvPr/>
          </p:nvSpPr>
          <p:spPr>
            <a:xfrm>
              <a:off x="0" y="-38100"/>
              <a:ext cx="3047987" cy="169986"/>
            </a:xfrm>
            <a:prstGeom prst="rect">
              <a:avLst/>
            </a:prstGeom>
          </p:spPr>
          <p:txBody>
            <a:bodyPr lIns="27987" tIns="27987" rIns="27987" bIns="27987" rtlCol="0" anchor="ctr"/>
            <a:lstStyle/>
            <a:p>
              <a:pPr algn="ctr">
                <a:lnSpc>
                  <a:spcPts val="1326"/>
                </a:lnSpc>
              </a:pPr>
              <a:endParaRPr sz="1116"/>
            </a:p>
          </p:txBody>
        </p:sp>
      </p:grpSp>
      <p:pic>
        <p:nvPicPr>
          <p:cNvPr id="30" name="Imagem 29" descr="Código QR&#10;&#10;O conteúdo gerado por IA pode estar incorreto.">
            <a:extLst>
              <a:ext uri="{FF2B5EF4-FFF2-40B4-BE49-F238E27FC236}">
                <a16:creationId xmlns:a16="http://schemas.microsoft.com/office/drawing/2014/main" id="{F050BCFF-3B22-A4ED-72A7-732DDDDCB3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8039" y="10089962"/>
            <a:ext cx="475528" cy="475528"/>
          </a:xfrm>
          <a:prstGeom prst="rect">
            <a:avLst/>
          </a:prstGeom>
        </p:spPr>
      </p:pic>
      <p:sp>
        <p:nvSpPr>
          <p:cNvPr id="32" name="CaixaDeTexto 31">
            <a:extLst>
              <a:ext uri="{FF2B5EF4-FFF2-40B4-BE49-F238E27FC236}">
                <a16:creationId xmlns:a16="http://schemas.microsoft.com/office/drawing/2014/main" id="{BDAD6A45-EF03-3F1E-562B-46E1BBA26022}"/>
              </a:ext>
            </a:extLst>
          </p:cNvPr>
          <p:cNvSpPr txBox="1"/>
          <p:nvPr/>
        </p:nvSpPr>
        <p:spPr>
          <a:xfrm>
            <a:off x="3868723" y="9871315"/>
            <a:ext cx="3830201" cy="245003"/>
          </a:xfrm>
          <a:prstGeom prst="rect">
            <a:avLst/>
          </a:prstGeom>
          <a:noFill/>
        </p:spPr>
        <p:txBody>
          <a:bodyPr wrap="square">
            <a:spAutoFit/>
          </a:bodyPr>
          <a:lstStyle/>
          <a:p>
            <a:pPr>
              <a:buNone/>
            </a:pPr>
            <a:r>
              <a:rPr lang="pt-BR" sz="992" b="1">
                <a:latin typeface="Montserrat" panose="00000500000000000000" pitchFamily="2" charset="0"/>
              </a:rPr>
              <a:t>Consulte nosso catálogo:</a:t>
            </a:r>
          </a:p>
        </p:txBody>
      </p:sp>
      <p:sp>
        <p:nvSpPr>
          <p:cNvPr id="34" name="CaixaDeTexto 33">
            <a:extLst>
              <a:ext uri="{FF2B5EF4-FFF2-40B4-BE49-F238E27FC236}">
                <a16:creationId xmlns:a16="http://schemas.microsoft.com/office/drawing/2014/main" id="{47F9CCCA-2C8D-F7AA-CEFF-F6D9D9B6E5DF}"/>
              </a:ext>
            </a:extLst>
          </p:cNvPr>
          <p:cNvSpPr txBox="1"/>
          <p:nvPr/>
        </p:nvSpPr>
        <p:spPr>
          <a:xfrm>
            <a:off x="4423567" y="10132640"/>
            <a:ext cx="1653226" cy="390171"/>
          </a:xfrm>
          <a:prstGeom prst="rect">
            <a:avLst/>
          </a:prstGeom>
          <a:noFill/>
        </p:spPr>
        <p:txBody>
          <a:bodyPr wrap="square">
            <a:spAutoFit/>
          </a:bodyPr>
          <a:lstStyle/>
          <a:p>
            <a:pPr algn="just">
              <a:lnSpc>
                <a:spcPts val="1186"/>
              </a:lnSpc>
            </a:pPr>
            <a:r>
              <a:rPr lang="en-US" sz="900">
                <a:solidFill>
                  <a:srgbClr val="000000"/>
                </a:solidFill>
                <a:latin typeface="Montserrat"/>
                <a:ea typeface="Montserrat"/>
                <a:cs typeface="Montserrat"/>
                <a:sym typeface="Montserrat"/>
              </a:rPr>
              <a:t>Clique </a:t>
            </a:r>
            <a:r>
              <a:rPr lang="en-US" sz="900" u="sng">
                <a:solidFill>
                  <a:srgbClr val="000000"/>
                </a:solidFill>
                <a:latin typeface="Montserrat"/>
                <a:ea typeface="Montserrat"/>
                <a:cs typeface="Montserrat"/>
                <a:sym typeface="Montserrat"/>
                <a:hlinkClick r:id="rId6" tooltip="https://drive.google.com/file/d/1qvswWTnSpSY-OKvazrC-aJ8r1c-cV4j2/view?usp=sharing"/>
              </a:rPr>
              <a:t>aqui</a:t>
            </a:r>
            <a:r>
              <a:rPr lang="en-US" sz="900">
                <a:solidFill>
                  <a:srgbClr val="000000"/>
                </a:solidFill>
                <a:latin typeface="Montserrat"/>
                <a:ea typeface="Montserrat"/>
                <a:cs typeface="Montserrat"/>
                <a:sym typeface="Montserrat"/>
              </a:rPr>
              <a:t> ou aproxime a câmera do seu cellular.</a:t>
            </a:r>
          </a:p>
        </p:txBody>
      </p:sp>
      <p:sp>
        <p:nvSpPr>
          <p:cNvPr id="37" name="Retângulo: Cantos Arredondados 36">
            <a:extLst>
              <a:ext uri="{FF2B5EF4-FFF2-40B4-BE49-F238E27FC236}">
                <a16:creationId xmlns:a16="http://schemas.microsoft.com/office/drawing/2014/main" id="{200D85EE-D64E-78DD-A7C7-F12487EC1D37}"/>
              </a:ext>
            </a:extLst>
          </p:cNvPr>
          <p:cNvSpPr/>
          <p:nvPr/>
        </p:nvSpPr>
        <p:spPr>
          <a:xfrm>
            <a:off x="478838" y="7994922"/>
            <a:ext cx="4899612" cy="548503"/>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116"/>
          </a:p>
        </p:txBody>
      </p:sp>
      <p:sp>
        <p:nvSpPr>
          <p:cNvPr id="39" name="TextBox 21">
            <a:extLst>
              <a:ext uri="{FF2B5EF4-FFF2-40B4-BE49-F238E27FC236}">
                <a16:creationId xmlns:a16="http://schemas.microsoft.com/office/drawing/2014/main" id="{165E14E6-01C4-02BF-70C5-A129953E4D4D}"/>
              </a:ext>
            </a:extLst>
          </p:cNvPr>
          <p:cNvSpPr txBox="1"/>
          <p:nvPr/>
        </p:nvSpPr>
        <p:spPr>
          <a:xfrm>
            <a:off x="597547" y="8222114"/>
            <a:ext cx="6858976" cy="398314"/>
          </a:xfrm>
          <a:prstGeom prst="rect">
            <a:avLst/>
          </a:prstGeom>
        </p:spPr>
        <p:txBody>
          <a:bodyPr wrap="square" lIns="0" tIns="0" rIns="0" bIns="0" rtlCol="0" anchor="t">
            <a:spAutoFit/>
          </a:bodyPr>
          <a:lstStyle/>
          <a:p>
            <a:pPr>
              <a:lnSpc>
                <a:spcPts val="1562"/>
              </a:lnSpc>
            </a:pPr>
            <a:r>
              <a:rPr lang="en-US" sz="1400" b="1">
                <a:latin typeface="Montserrat" panose="00000500000000000000" pitchFamily="2" charset="0"/>
                <a:ea typeface="Montserrat Bold"/>
                <a:cs typeface="Montserrat Bold"/>
                <a:sym typeface="Montserrat Bold"/>
              </a:rPr>
              <a:t>ORIENTAÇÃO TÉCNICA</a:t>
            </a:r>
            <a:endParaRPr lang="en-US" sz="1400" b="1" dirty="0">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40" name="Rectangle 1">
            <a:extLst>
              <a:ext uri="{FF2B5EF4-FFF2-40B4-BE49-F238E27FC236}">
                <a16:creationId xmlns:a16="http://schemas.microsoft.com/office/drawing/2014/main" id="{59CFD94F-35FC-10B6-10CA-946BC44024B9}"/>
              </a:ext>
            </a:extLst>
          </p:cNvPr>
          <p:cNvSpPr>
            <a:spLocks noChangeArrowheads="1"/>
          </p:cNvSpPr>
          <p:nvPr/>
        </p:nvSpPr>
        <p:spPr bwMode="auto">
          <a:xfrm>
            <a:off x="478838" y="8628147"/>
            <a:ext cx="2655215" cy="40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6674" tIns="28337" rIns="56674" bIns="28337" numCol="1" anchor="ctr" anchorCtr="0" compatLnSpc="1">
            <a:prstTxWarp prst="textNoShape">
              <a:avLst/>
            </a:prstTxWarp>
            <a:spAutoFit/>
          </a:bodyPr>
          <a:lstStyle/>
          <a:p>
            <a:pPr defTabSz="566745" eaLnBrk="0" fontAlgn="base" hangingPunct="0">
              <a:spcBef>
                <a:spcPct val="0"/>
              </a:spcBef>
              <a:spcAft>
                <a:spcPct val="0"/>
              </a:spcAft>
              <a:buFontTx/>
              <a:buChar char="•"/>
            </a:pPr>
            <a:r>
              <a:rPr lang="pt-BR" altLang="pt-BR" sz="1116" b="1">
                <a:latin typeface="Montserrat" panose="00000500000000000000" pitchFamily="2" charset="0"/>
              </a:rPr>
              <a:t> Modelo sugerido:</a:t>
            </a:r>
            <a:r>
              <a:rPr lang="pt-BR" altLang="pt-BR" sz="1116">
                <a:latin typeface="Montserrat" panose="00000500000000000000" pitchFamily="2" charset="0"/>
              </a:rPr>
              <a:t> PolySep SPG 20</a:t>
            </a:r>
          </a:p>
          <a:p>
            <a:pPr defTabSz="566745" eaLnBrk="0" fontAlgn="base" hangingPunct="0">
              <a:spcBef>
                <a:spcPct val="0"/>
              </a:spcBef>
              <a:spcAft>
                <a:spcPct val="0"/>
              </a:spcAft>
              <a:buFontTx/>
              <a:buChar char="•"/>
            </a:pPr>
            <a:r>
              <a:rPr lang="pt-BR" altLang="pt-BR" sz="1116" b="1">
                <a:latin typeface="Montserrat" panose="00000500000000000000" pitchFamily="2" charset="0"/>
              </a:rPr>
              <a:t> Valor de referência:</a:t>
            </a:r>
            <a:r>
              <a:rPr lang="pt-BR" altLang="pt-BR" sz="1116">
                <a:latin typeface="Montserrat" panose="00000500000000000000" pitchFamily="2" charset="0"/>
              </a:rPr>
              <a:t> R$ 16.547,00</a:t>
            </a:r>
          </a:p>
        </p:txBody>
      </p:sp>
      <p:sp>
        <p:nvSpPr>
          <p:cNvPr id="42" name="CaixaDeTexto 41">
            <a:extLst>
              <a:ext uri="{FF2B5EF4-FFF2-40B4-BE49-F238E27FC236}">
                <a16:creationId xmlns:a16="http://schemas.microsoft.com/office/drawing/2014/main" id="{530EEACF-1598-EB7C-410E-A606E6D84735}"/>
              </a:ext>
            </a:extLst>
          </p:cNvPr>
          <p:cNvSpPr txBox="1"/>
          <p:nvPr/>
        </p:nvSpPr>
        <p:spPr>
          <a:xfrm>
            <a:off x="509789" y="9069468"/>
            <a:ext cx="6343502" cy="769441"/>
          </a:xfrm>
          <a:prstGeom prst="rect">
            <a:avLst/>
          </a:prstGeom>
          <a:noFill/>
        </p:spPr>
        <p:txBody>
          <a:bodyPr wrap="square">
            <a:spAutoFit/>
          </a:bodyPr>
          <a:lstStyle/>
          <a:p>
            <a:r>
              <a:rPr lang="pt-BR" sz="1100">
                <a:latin typeface="Montserrat" panose="00000500000000000000" pitchFamily="2" charset="0"/>
              </a:rPr>
              <a:t>O modelo apresentado acima tem caráter </a:t>
            </a:r>
            <a:r>
              <a:rPr lang="pt-BR" sz="1100" b="1">
                <a:latin typeface="Montserrat" panose="00000500000000000000" pitchFamily="2" charset="0"/>
              </a:rPr>
              <a:t>ilustrativo</a:t>
            </a:r>
            <a:r>
              <a:rPr lang="pt-BR" sz="1100">
                <a:latin typeface="Montserrat" panose="00000500000000000000" pitchFamily="2" charset="0"/>
              </a:rPr>
              <a:t>, considerando a capacidade do compressor em análise. Para assegurar o dimensionamento ideal, é fundamental que nossa equipe técnica avalie seu </a:t>
            </a:r>
            <a:r>
              <a:rPr lang="pt-BR" sz="1100" b="1">
                <a:latin typeface="Montserrat" panose="00000500000000000000" pitchFamily="2" charset="0"/>
              </a:rPr>
              <a:t>parque de máquinas</a:t>
            </a:r>
            <a:r>
              <a:rPr lang="pt-BR" sz="1100">
                <a:latin typeface="Montserrat" panose="00000500000000000000" pitchFamily="2" charset="0"/>
              </a:rPr>
              <a:t> e indique a caixa separadora mais adequada.</a:t>
            </a:r>
          </a:p>
        </p:txBody>
      </p:sp>
      <p:pic>
        <p:nvPicPr>
          <p:cNvPr id="7" name="Imagem 6">
            <a:extLst>
              <a:ext uri="{FF2B5EF4-FFF2-40B4-BE49-F238E27FC236}">
                <a16:creationId xmlns:a16="http://schemas.microsoft.com/office/drawing/2014/main" id="{F5D15BFD-320D-5695-B071-FCFF4802364D}"/>
              </a:ext>
            </a:extLst>
          </p:cNvPr>
          <p:cNvPicPr>
            <a:picLocks noChangeAspect="1"/>
          </p:cNvPicPr>
          <p:nvPr/>
        </p:nvPicPr>
        <p:blipFill>
          <a:blip r:embed="rId7"/>
          <a:stretch>
            <a:fillRect/>
          </a:stretch>
        </p:blipFill>
        <p:spPr>
          <a:xfrm>
            <a:off x="5328763" y="7934989"/>
            <a:ext cx="1299330" cy="1168015"/>
          </a:xfrm>
          <a:prstGeom prst="rect">
            <a:avLst/>
          </a:prstGeom>
          <a:ln>
            <a:noFill/>
          </a:ln>
          <a:effectLst>
            <a:softEdge rad="112500"/>
          </a:effectLst>
        </p:spPr>
      </p:pic>
      <p:sp>
        <p:nvSpPr>
          <p:cNvPr id="2" name="Freeform 11">
            <a:extLst>
              <a:ext uri="{FF2B5EF4-FFF2-40B4-BE49-F238E27FC236}">
                <a16:creationId xmlns:a16="http://schemas.microsoft.com/office/drawing/2014/main" id="{F4EF1A80-5C39-1A58-2145-40B785C606AE}"/>
              </a:ext>
            </a:extLst>
          </p:cNvPr>
          <p:cNvSpPr/>
          <p:nvPr/>
        </p:nvSpPr>
        <p:spPr>
          <a:xfrm>
            <a:off x="244307" y="9829523"/>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8"/>
            <a:stretch>
              <a:fillRect/>
            </a:stretch>
          </a:blipFill>
        </p:spPr>
      </p:sp>
    </p:spTree>
    <p:extLst>
      <p:ext uri="{BB962C8B-B14F-4D97-AF65-F5344CB8AC3E}">
        <p14:creationId xmlns:p14="http://schemas.microsoft.com/office/powerpoint/2010/main" val="2684537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19B6E-BBFD-D82D-D0EF-BD0DB9E8DC0E}"/>
            </a:ext>
          </a:extLst>
        </p:cNvPr>
        <p:cNvGrpSpPr/>
        <p:nvPr/>
      </p:nvGrpSpPr>
      <p:grpSpPr>
        <a:xfrm>
          <a:off x="0" y="0"/>
          <a:ext cx="0" cy="0"/>
          <a:chOff x="0" y="0"/>
          <a:chExt cx="0" cy="0"/>
        </a:xfrm>
      </p:grpSpPr>
      <p:grpSp>
        <p:nvGrpSpPr>
          <p:cNvPr id="4" name="Group 13">
            <a:extLst>
              <a:ext uri="{FF2B5EF4-FFF2-40B4-BE49-F238E27FC236}">
                <a16:creationId xmlns:a16="http://schemas.microsoft.com/office/drawing/2014/main" id="{606C593C-85AD-BBAA-7A4E-FE9017CD2408}"/>
              </a:ext>
            </a:extLst>
          </p:cNvPr>
          <p:cNvGrpSpPr/>
          <p:nvPr/>
        </p:nvGrpSpPr>
        <p:grpSpPr>
          <a:xfrm>
            <a:off x="604416" y="1476382"/>
            <a:ext cx="289963" cy="144982"/>
            <a:chOff x="0" y="0"/>
            <a:chExt cx="812800" cy="406400"/>
          </a:xfrm>
        </p:grpSpPr>
        <p:sp>
          <p:nvSpPr>
            <p:cNvPr id="5" name="Freeform 14">
              <a:extLst>
                <a:ext uri="{FF2B5EF4-FFF2-40B4-BE49-F238E27FC236}">
                  <a16:creationId xmlns:a16="http://schemas.microsoft.com/office/drawing/2014/main" id="{5564CA32-4B88-3A95-3EAB-F52326B90FDD}"/>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6" name="TextBox 15">
              <a:extLst>
                <a:ext uri="{FF2B5EF4-FFF2-40B4-BE49-F238E27FC236}">
                  <a16:creationId xmlns:a16="http://schemas.microsoft.com/office/drawing/2014/main" id="{EA67412E-5D15-C4FB-83FF-BF3AB06CDFF5}"/>
                </a:ext>
              </a:extLst>
            </p:cNvPr>
            <p:cNvSpPr txBox="1"/>
            <p:nvPr/>
          </p:nvSpPr>
          <p:spPr>
            <a:xfrm>
              <a:off x="0" y="-28575"/>
              <a:ext cx="698500" cy="434975"/>
            </a:xfrm>
            <a:prstGeom prst="rect">
              <a:avLst/>
            </a:prstGeom>
          </p:spPr>
          <p:txBody>
            <a:bodyPr lIns="31485" tIns="31485" rIns="31485" bIns="31485" rtlCol="0" anchor="ctr"/>
            <a:lstStyle/>
            <a:p>
              <a:pPr algn="ctr">
                <a:lnSpc>
                  <a:spcPts val="1217"/>
                </a:lnSpc>
              </a:pPr>
              <a:endParaRPr sz="1116" dirty="0"/>
            </a:p>
          </p:txBody>
        </p:sp>
      </p:grpSp>
      <p:pic>
        <p:nvPicPr>
          <p:cNvPr id="8" name="Imagem 7">
            <a:extLst>
              <a:ext uri="{FF2B5EF4-FFF2-40B4-BE49-F238E27FC236}">
                <a16:creationId xmlns:a16="http://schemas.microsoft.com/office/drawing/2014/main" id="{C6D0FD4E-0E4E-4B4A-4372-07BC686FFA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307" y="-17313"/>
            <a:ext cx="7220893" cy="803582"/>
          </a:xfrm>
          <a:prstGeom prst="rect">
            <a:avLst/>
          </a:prstGeom>
        </p:spPr>
      </p:pic>
      <p:sp>
        <p:nvSpPr>
          <p:cNvPr id="9" name="TextBox 21">
            <a:extLst>
              <a:ext uri="{FF2B5EF4-FFF2-40B4-BE49-F238E27FC236}">
                <a16:creationId xmlns:a16="http://schemas.microsoft.com/office/drawing/2014/main" id="{94A6F997-B274-5A3B-3951-AF9DAE6F668F}"/>
              </a:ext>
            </a:extLst>
          </p:cNvPr>
          <p:cNvSpPr txBox="1"/>
          <p:nvPr/>
        </p:nvSpPr>
        <p:spPr>
          <a:xfrm>
            <a:off x="533258" y="940930"/>
            <a:ext cx="6858976" cy="398314"/>
          </a:xfrm>
          <a:prstGeom prst="rect">
            <a:avLst/>
          </a:prstGeom>
        </p:spPr>
        <p:txBody>
          <a:bodyPr wrap="square" lIns="0" tIns="0" rIns="0" bIns="0" rtlCol="0" anchor="t">
            <a:spAutoFit/>
          </a:bodyPr>
          <a:lstStyle/>
          <a:p>
            <a:pPr>
              <a:lnSpc>
                <a:spcPts val="1562"/>
              </a:lnSpc>
            </a:pPr>
            <a:r>
              <a:rPr lang="en-US" sz="1488" b="1">
                <a:solidFill>
                  <a:srgbClr val="6F6F6F"/>
                </a:solidFill>
                <a:latin typeface="Montserrat" panose="00000500000000000000" pitchFamily="2" charset="0"/>
                <a:ea typeface="Montserrat Bold"/>
                <a:cs typeface="Montserrat Bold"/>
                <a:sym typeface="Montserrat Bold"/>
              </a:rPr>
              <a:t>PRODUTOS OPCIONAIS – SOLUÇÕES SUSTENTÁVEIS E EFICIENTES</a:t>
            </a:r>
            <a:endParaRPr lang="en-US" sz="1488" b="1" dirty="0">
              <a:solidFill>
                <a:srgbClr val="6F6F6F"/>
              </a:solidFill>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11" name="CaixaDeTexto 10">
            <a:extLst>
              <a:ext uri="{FF2B5EF4-FFF2-40B4-BE49-F238E27FC236}">
                <a16:creationId xmlns:a16="http://schemas.microsoft.com/office/drawing/2014/main" id="{A5CFDD7B-DA28-D09F-D1C0-CDAD66635B94}"/>
              </a:ext>
            </a:extLst>
          </p:cNvPr>
          <p:cNvSpPr txBox="1"/>
          <p:nvPr/>
        </p:nvSpPr>
        <p:spPr>
          <a:xfrm>
            <a:off x="559476" y="1591234"/>
            <a:ext cx="6592217" cy="1706365"/>
          </a:xfrm>
          <a:prstGeom prst="rect">
            <a:avLst/>
          </a:prstGeom>
          <a:noFill/>
        </p:spPr>
        <p:txBody>
          <a:bodyPr wrap="square">
            <a:spAutoFit/>
          </a:bodyPr>
          <a:lstStyle/>
          <a:p>
            <a:pPr>
              <a:buNone/>
            </a:pPr>
            <a:endParaRPr lang="pt-BR" sz="1000" b="1">
              <a:latin typeface="Montserrat" panose="00000500000000000000" pitchFamily="2" charset="0"/>
            </a:endParaRPr>
          </a:p>
          <a:p>
            <a:pPr>
              <a:buNone/>
            </a:pPr>
            <a:r>
              <a:rPr lang="pt-BR" sz="1000">
                <a:latin typeface="Montserrat" panose="00000500000000000000" pitchFamily="2" charset="0"/>
              </a:rPr>
              <a:t>O </a:t>
            </a:r>
            <a:r>
              <a:rPr lang="pt-BR" sz="1000" b="1">
                <a:latin typeface="Montserrat" panose="00000500000000000000" pitchFamily="2" charset="0"/>
              </a:rPr>
              <a:t>PolySep SSM &amp; SPG da Ingersoll Rand</a:t>
            </a:r>
            <a:r>
              <a:rPr lang="pt-BR" sz="1000">
                <a:latin typeface="Montserrat" panose="00000500000000000000" pitchFamily="2" charset="0"/>
              </a:rPr>
              <a:t> é uma solução que alia </a:t>
            </a:r>
            <a:r>
              <a:rPr lang="pt-BR" sz="1000" b="1">
                <a:latin typeface="Montserrat" panose="00000500000000000000" pitchFamily="2" charset="0"/>
              </a:rPr>
              <a:t>eficiência operacional e responsabilidade ambiental</a:t>
            </a:r>
            <a:r>
              <a:rPr lang="pt-BR" sz="1000">
                <a:latin typeface="Montserrat" panose="00000500000000000000" pitchFamily="2" charset="0"/>
              </a:rPr>
              <a:t>. Projetado para tratar o condensado de compressores, o sistema garante o descarte da água dentro dos limites legais (</a:t>
            </a:r>
            <a:r>
              <a:rPr lang="pt-BR" sz="1000" b="1">
                <a:latin typeface="Montserrat" panose="00000500000000000000" pitchFamily="2" charset="0"/>
              </a:rPr>
              <a:t>&lt;10 ppm de óleo residual</a:t>
            </a:r>
            <a:r>
              <a:rPr lang="pt-BR" sz="1000">
                <a:latin typeface="Montserrat" panose="00000500000000000000" pitchFamily="2" charset="0"/>
              </a:rPr>
              <a:t>), reduzindo impactos ambientais e evitando passivos legais.</a:t>
            </a:r>
          </a:p>
          <a:p>
            <a:pPr>
              <a:buNone/>
            </a:pPr>
            <a:endParaRPr lang="pt-BR" sz="1000">
              <a:latin typeface="Montserrat" panose="00000500000000000000" pitchFamily="2" charset="0"/>
            </a:endParaRPr>
          </a:p>
          <a:p>
            <a:pPr>
              <a:buNone/>
            </a:pPr>
            <a:r>
              <a:rPr lang="pt-BR" sz="1000">
                <a:latin typeface="Montserrat" panose="00000500000000000000" pitchFamily="2" charset="0"/>
              </a:rPr>
              <a:t>Com ele, sua empresa reduz custos com destinação de resíduos perigosos, elimina a necessidade de armazenar condensado oleoso no local e fortalece seu compromisso com práticas sustentáveis em linha com normas como a ISO 14001.</a:t>
            </a: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p:txBody>
      </p:sp>
      <p:sp>
        <p:nvSpPr>
          <p:cNvPr id="12" name="TextBox 21">
            <a:extLst>
              <a:ext uri="{FF2B5EF4-FFF2-40B4-BE49-F238E27FC236}">
                <a16:creationId xmlns:a16="http://schemas.microsoft.com/office/drawing/2014/main" id="{D1A2D1EE-3A28-35BE-F652-F7DA66ED649C}"/>
              </a:ext>
            </a:extLst>
          </p:cNvPr>
          <p:cNvSpPr txBox="1"/>
          <p:nvPr/>
        </p:nvSpPr>
        <p:spPr>
          <a:xfrm>
            <a:off x="994079" y="1470387"/>
            <a:ext cx="6858976" cy="398314"/>
          </a:xfrm>
          <a:prstGeom prst="rect">
            <a:avLst/>
          </a:prstGeom>
        </p:spPr>
        <p:txBody>
          <a:bodyPr wrap="square" lIns="0" tIns="0" rIns="0" bIns="0" rtlCol="0" anchor="t">
            <a:spAutoFit/>
          </a:bodyPr>
          <a:lstStyle/>
          <a:p>
            <a:pPr>
              <a:lnSpc>
                <a:spcPts val="1562"/>
              </a:lnSpc>
            </a:pPr>
            <a:r>
              <a:rPr lang="en-US" sz="1400" b="1">
                <a:solidFill>
                  <a:srgbClr val="6F6F6F"/>
                </a:solidFill>
                <a:latin typeface="Montserrat" panose="00000500000000000000" pitchFamily="2" charset="0"/>
                <a:ea typeface="Montserrat Bold"/>
                <a:cs typeface="Montserrat Bold"/>
                <a:sym typeface="Montserrat Bold"/>
              </a:rPr>
              <a:t>POLYSEP – SEPARADOR DE ÓLEO E ÁGUA</a:t>
            </a:r>
            <a:endParaRPr lang="en-US" sz="1400" b="1" dirty="0">
              <a:solidFill>
                <a:srgbClr val="6F6F6F"/>
              </a:solidFill>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14" name="CaixaDeTexto 13">
            <a:extLst>
              <a:ext uri="{FF2B5EF4-FFF2-40B4-BE49-F238E27FC236}">
                <a16:creationId xmlns:a16="http://schemas.microsoft.com/office/drawing/2014/main" id="{C241DA03-2ED2-0DB2-81A2-9938A4CF8321}"/>
              </a:ext>
            </a:extLst>
          </p:cNvPr>
          <p:cNvSpPr txBox="1"/>
          <p:nvPr/>
        </p:nvSpPr>
        <p:spPr>
          <a:xfrm>
            <a:off x="509789" y="2989028"/>
            <a:ext cx="3593460" cy="2355132"/>
          </a:xfrm>
          <a:prstGeom prst="rect">
            <a:avLst/>
          </a:prstGeom>
          <a:noFill/>
        </p:spPr>
        <p:txBody>
          <a:bodyPr wrap="square">
            <a:spAutoFit/>
          </a:bodyPr>
          <a:lstStyle/>
          <a:p>
            <a:pPr>
              <a:buNone/>
            </a:pPr>
            <a:endParaRPr lang="pt-BR" sz="1000">
              <a:latin typeface="Montserrat" panose="00000500000000000000" pitchFamily="2" charset="0"/>
            </a:endParaRPr>
          </a:p>
          <a:p>
            <a:pPr>
              <a:buNone/>
            </a:pPr>
            <a:r>
              <a:rPr lang="pt-BR" sz="1000" b="1">
                <a:latin typeface="Montserrat" panose="00000500000000000000" pitchFamily="2" charset="0"/>
              </a:rPr>
              <a:t>Principais benefícios sustentáveis:</a:t>
            </a:r>
          </a:p>
          <a:p>
            <a:pPr>
              <a:buNone/>
            </a:pPr>
            <a:endParaRPr lang="pt-BR" sz="1000" b="1">
              <a:latin typeface="Montserrat" panose="00000500000000000000" pitchFamily="2" charset="0"/>
            </a:endParaRPr>
          </a:p>
          <a:p>
            <a:pPr>
              <a:buFont typeface="Arial" panose="020B0604020202020204" pitchFamily="34" charset="0"/>
              <a:buChar char="•"/>
            </a:pPr>
            <a:r>
              <a:rPr lang="pt-BR" sz="1000" b="1">
                <a:latin typeface="Montserrat" panose="00000500000000000000" pitchFamily="2" charset="0"/>
              </a:rPr>
              <a:t>Separação eficiente de todos os tipos de lubrificantes</a:t>
            </a:r>
            <a:r>
              <a:rPr lang="pt-BR" sz="1000">
                <a:latin typeface="Montserrat" panose="00000500000000000000" pitchFamily="2" charset="0"/>
              </a:rPr>
              <a:t> (minerais, sintéticos e emulsões estáveis).</a:t>
            </a:r>
          </a:p>
          <a:p>
            <a:pPr>
              <a:buFont typeface="Arial" panose="020B0604020202020204" pitchFamily="34" charset="0"/>
              <a:buChar char="•"/>
            </a:pPr>
            <a:endParaRPr lang="pt-BR" sz="1000">
              <a:latin typeface="Montserrat" panose="00000500000000000000" pitchFamily="2" charset="0"/>
            </a:endParaRPr>
          </a:p>
          <a:p>
            <a:pPr>
              <a:buFont typeface="Arial" panose="020B0604020202020204" pitchFamily="34" charset="0"/>
              <a:buChar char="•"/>
            </a:pPr>
            <a:r>
              <a:rPr lang="pt-BR" sz="1000">
                <a:latin typeface="Montserrat" panose="00000500000000000000" pitchFamily="2" charset="0"/>
              </a:rPr>
              <a:t>Conformidade total com as </a:t>
            </a:r>
            <a:r>
              <a:rPr lang="pt-BR" sz="1000" b="1">
                <a:latin typeface="Montserrat" panose="00000500000000000000" pitchFamily="2" charset="0"/>
              </a:rPr>
              <a:t>exigências ambientais</a:t>
            </a:r>
            <a:r>
              <a:rPr lang="pt-BR" sz="1000">
                <a:latin typeface="Montserrat" panose="00000500000000000000" pitchFamily="2" charset="0"/>
              </a:rPr>
              <a:t>, garantindo descarte seguro.</a:t>
            </a:r>
          </a:p>
          <a:p>
            <a:pPr>
              <a:buFont typeface="Arial" panose="020B0604020202020204" pitchFamily="34" charset="0"/>
              <a:buChar char="•"/>
            </a:pPr>
            <a:endParaRPr lang="pt-BR" sz="1000">
              <a:latin typeface="Montserrat" panose="00000500000000000000" pitchFamily="2" charset="0"/>
            </a:endParaRPr>
          </a:p>
          <a:p>
            <a:pPr>
              <a:buFont typeface="Arial" panose="020B0604020202020204" pitchFamily="34" charset="0"/>
              <a:buChar char="•"/>
            </a:pPr>
            <a:r>
              <a:rPr lang="pt-BR" sz="1000">
                <a:latin typeface="Montserrat" panose="00000500000000000000" pitchFamily="2" charset="0"/>
              </a:rPr>
              <a:t>Estrutura </a:t>
            </a:r>
            <a:r>
              <a:rPr lang="pt-BR" sz="1000" b="1">
                <a:latin typeface="Montserrat" panose="00000500000000000000" pitchFamily="2" charset="0"/>
              </a:rPr>
              <a:t>100% reciclável</a:t>
            </a:r>
            <a:r>
              <a:rPr lang="pt-BR" sz="1000">
                <a:latin typeface="Montserrat" panose="00000500000000000000" pitchFamily="2" charset="0"/>
              </a:rPr>
              <a:t> em polietileno reforçado.</a:t>
            </a:r>
          </a:p>
          <a:p>
            <a:pPr>
              <a:buFont typeface="Arial" panose="020B0604020202020204" pitchFamily="34" charset="0"/>
              <a:buChar char="•"/>
            </a:pPr>
            <a:endParaRPr lang="pt-BR" sz="1000">
              <a:latin typeface="Montserrat" panose="00000500000000000000" pitchFamily="2" charset="0"/>
            </a:endParaRPr>
          </a:p>
          <a:p>
            <a:pPr>
              <a:buFont typeface="Arial" panose="020B0604020202020204" pitchFamily="34" charset="0"/>
              <a:buChar char="•"/>
            </a:pPr>
            <a:r>
              <a:rPr lang="pt-BR" sz="1000">
                <a:latin typeface="Montserrat" panose="00000500000000000000" pitchFamily="2" charset="0"/>
              </a:rPr>
              <a:t>Dispensa a necessidade de tanques de armazenamento ou transporte de resíduos.</a:t>
            </a:r>
          </a:p>
          <a:p>
            <a:endParaRPr lang="pt-BR" sz="744">
              <a:latin typeface="Montserrat" panose="00000500000000000000" pitchFamily="2" charset="0"/>
            </a:endParaRPr>
          </a:p>
        </p:txBody>
      </p:sp>
      <p:sp>
        <p:nvSpPr>
          <p:cNvPr id="16" name="CaixaDeTexto 15">
            <a:extLst>
              <a:ext uri="{FF2B5EF4-FFF2-40B4-BE49-F238E27FC236}">
                <a16:creationId xmlns:a16="http://schemas.microsoft.com/office/drawing/2014/main" id="{5A85AA3B-0007-11A3-F409-3C5A82E17CDA}"/>
              </a:ext>
            </a:extLst>
          </p:cNvPr>
          <p:cNvSpPr txBox="1"/>
          <p:nvPr/>
        </p:nvSpPr>
        <p:spPr>
          <a:xfrm>
            <a:off x="489401" y="5241041"/>
            <a:ext cx="6662292" cy="1196738"/>
          </a:xfrm>
          <a:prstGeom prst="rect">
            <a:avLst/>
          </a:prstGeom>
          <a:noFill/>
        </p:spPr>
        <p:txBody>
          <a:bodyPr wrap="square">
            <a:spAutoFit/>
          </a:bodyPr>
          <a:lstStyle/>
          <a:p>
            <a:pPr>
              <a:buNone/>
            </a:pPr>
            <a:r>
              <a:rPr lang="pt-BR" sz="1050">
                <a:latin typeface="Montserrat" panose="00000500000000000000" pitchFamily="2" charset="0"/>
              </a:rPr>
              <a:t>Além disso, o PolySep utiliza </a:t>
            </a:r>
            <a:r>
              <a:rPr lang="pt-BR" sz="1050" b="1">
                <a:latin typeface="Montserrat" panose="00000500000000000000" pitchFamily="2" charset="0"/>
              </a:rPr>
              <a:t>materiais de filtragem de alto desempenho</a:t>
            </a:r>
            <a:r>
              <a:rPr lang="pt-BR" sz="1050">
                <a:latin typeface="Montserrat" panose="00000500000000000000" pitchFamily="2" charset="0"/>
              </a:rPr>
              <a:t> em múltiplos estágios (polipropileno e carvão ativado), que asseguram a máxima pureza da água descartada. O sistema conta também com </a:t>
            </a:r>
            <a:r>
              <a:rPr lang="pt-BR" sz="1050" b="1">
                <a:latin typeface="Montserrat" panose="00000500000000000000" pitchFamily="2" charset="0"/>
              </a:rPr>
              <a:t>indicador de vida útil dos elementos</a:t>
            </a:r>
            <a:r>
              <a:rPr lang="pt-BR" sz="1050">
                <a:latin typeface="Montserrat" panose="00000500000000000000" pitchFamily="2" charset="0"/>
              </a:rPr>
              <a:t> e </a:t>
            </a:r>
            <a:r>
              <a:rPr lang="pt-BR" sz="1050" b="1">
                <a:latin typeface="Montserrat" panose="00000500000000000000" pitchFamily="2" charset="0"/>
              </a:rPr>
              <a:t>frasco de amostra com válvula de teste</a:t>
            </a:r>
            <a:r>
              <a:rPr lang="pt-BR" sz="1050">
                <a:latin typeface="Montserrat" panose="00000500000000000000" pitchFamily="2" charset="0"/>
              </a:rPr>
              <a:t>, permitindo monitorar a qualidade da saída de forma simples e confiável.</a:t>
            </a: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a:p>
            <a:pPr>
              <a:buNone/>
            </a:pPr>
            <a:endParaRPr lang="pt-BR" sz="744">
              <a:latin typeface="Montserrat" panose="00000500000000000000" pitchFamily="2" charset="0"/>
            </a:endParaRPr>
          </a:p>
        </p:txBody>
      </p:sp>
      <p:pic>
        <p:nvPicPr>
          <p:cNvPr id="18" name="Imagem 17">
            <a:extLst>
              <a:ext uri="{FF2B5EF4-FFF2-40B4-BE49-F238E27FC236}">
                <a16:creationId xmlns:a16="http://schemas.microsoft.com/office/drawing/2014/main" id="{D4C0C033-1BAA-CB7E-E678-5EFA81DFFFF3}"/>
              </a:ext>
            </a:extLst>
          </p:cNvPr>
          <p:cNvPicPr>
            <a:picLocks noChangeAspect="1"/>
          </p:cNvPicPr>
          <p:nvPr/>
        </p:nvPicPr>
        <p:blipFill>
          <a:blip r:embed="rId3"/>
          <a:stretch>
            <a:fillRect/>
          </a:stretch>
        </p:blipFill>
        <p:spPr>
          <a:xfrm>
            <a:off x="4123637" y="3622920"/>
            <a:ext cx="2855745" cy="1045483"/>
          </a:xfrm>
          <a:prstGeom prst="rect">
            <a:avLst/>
          </a:prstGeom>
        </p:spPr>
      </p:pic>
      <p:pic>
        <p:nvPicPr>
          <p:cNvPr id="22" name="Imagem 21">
            <a:extLst>
              <a:ext uri="{FF2B5EF4-FFF2-40B4-BE49-F238E27FC236}">
                <a16:creationId xmlns:a16="http://schemas.microsoft.com/office/drawing/2014/main" id="{AC1F6E12-B87D-A686-733A-3BD71FAC34AD}"/>
              </a:ext>
            </a:extLst>
          </p:cNvPr>
          <p:cNvPicPr>
            <a:picLocks noChangeAspect="1"/>
          </p:cNvPicPr>
          <p:nvPr/>
        </p:nvPicPr>
        <p:blipFill>
          <a:blip r:embed="rId4"/>
          <a:stretch>
            <a:fillRect/>
          </a:stretch>
        </p:blipFill>
        <p:spPr>
          <a:xfrm>
            <a:off x="244307" y="5949006"/>
            <a:ext cx="2550520" cy="1932320"/>
          </a:xfrm>
          <a:prstGeom prst="rect">
            <a:avLst/>
          </a:prstGeom>
        </p:spPr>
      </p:pic>
      <p:sp>
        <p:nvSpPr>
          <p:cNvPr id="24" name="CaixaDeTexto 23">
            <a:extLst>
              <a:ext uri="{FF2B5EF4-FFF2-40B4-BE49-F238E27FC236}">
                <a16:creationId xmlns:a16="http://schemas.microsoft.com/office/drawing/2014/main" id="{0FDB54AA-7C7E-FEE9-AD39-4434C10FAE80}"/>
              </a:ext>
            </a:extLst>
          </p:cNvPr>
          <p:cNvSpPr txBox="1"/>
          <p:nvPr/>
        </p:nvSpPr>
        <p:spPr>
          <a:xfrm>
            <a:off x="2928644" y="6041782"/>
            <a:ext cx="3830201" cy="1787541"/>
          </a:xfrm>
          <a:prstGeom prst="rect">
            <a:avLst/>
          </a:prstGeom>
          <a:noFill/>
        </p:spPr>
        <p:txBody>
          <a:bodyPr wrap="square">
            <a:spAutoFit/>
          </a:bodyPr>
          <a:lstStyle/>
          <a:p>
            <a:pPr>
              <a:buNone/>
            </a:pPr>
            <a:endParaRPr lang="pt-BR" sz="1116">
              <a:latin typeface="Montserrat" panose="00000500000000000000" pitchFamily="2" charset="0"/>
            </a:endParaRPr>
          </a:p>
          <a:p>
            <a:pPr>
              <a:buNone/>
            </a:pPr>
            <a:r>
              <a:rPr lang="pt-BR" sz="1100" b="1">
                <a:latin typeface="Montserrat" panose="00000500000000000000" pitchFamily="2" charset="0"/>
              </a:rPr>
              <a:t>Capacidades disponíveis:</a:t>
            </a:r>
          </a:p>
          <a:p>
            <a:pPr>
              <a:buNone/>
            </a:pPr>
            <a:endParaRPr lang="pt-BR" sz="1100" b="1">
              <a:latin typeface="Montserrat" panose="00000500000000000000" pitchFamily="2" charset="0"/>
            </a:endParaRPr>
          </a:p>
          <a:p>
            <a:pPr>
              <a:buFont typeface="Arial" panose="020B0604020202020204" pitchFamily="34" charset="0"/>
              <a:buChar char="•"/>
            </a:pPr>
            <a:r>
              <a:rPr lang="pt-BR" sz="1100">
                <a:latin typeface="Montserrat" panose="00000500000000000000" pitchFamily="2" charset="0"/>
              </a:rPr>
              <a:t>Modelos para compressores de </a:t>
            </a:r>
            <a:r>
              <a:rPr lang="pt-BR" sz="1100" b="1">
                <a:latin typeface="Montserrat" panose="00000500000000000000" pitchFamily="2" charset="0"/>
              </a:rPr>
              <a:t>2 a 60 m³/min</a:t>
            </a:r>
            <a:r>
              <a:rPr lang="pt-BR" sz="1100">
                <a:latin typeface="Montserrat" panose="00000500000000000000" pitchFamily="2" charset="0"/>
              </a:rPr>
              <a:t>.</a:t>
            </a:r>
          </a:p>
          <a:p>
            <a:pPr>
              <a:buFont typeface="Arial" panose="020B0604020202020204" pitchFamily="34" charset="0"/>
              <a:buChar char="•"/>
            </a:pPr>
            <a:endParaRPr lang="pt-BR" sz="1100">
              <a:latin typeface="Montserrat" panose="00000500000000000000" pitchFamily="2" charset="0"/>
            </a:endParaRPr>
          </a:p>
          <a:p>
            <a:pPr>
              <a:buFont typeface="Arial" panose="020B0604020202020204" pitchFamily="34" charset="0"/>
              <a:buChar char="•"/>
            </a:pPr>
            <a:r>
              <a:rPr lang="pt-BR" sz="1100">
                <a:latin typeface="Montserrat" panose="00000500000000000000" pitchFamily="2" charset="0"/>
              </a:rPr>
              <a:t>Adsorção máxima de óleo entre </a:t>
            </a:r>
            <a:r>
              <a:rPr lang="pt-BR" sz="1100" b="1">
                <a:latin typeface="Montserrat" panose="00000500000000000000" pitchFamily="2" charset="0"/>
              </a:rPr>
              <a:t>2 e 50 litros</a:t>
            </a:r>
            <a:r>
              <a:rPr lang="pt-BR" sz="1100">
                <a:latin typeface="Montserrat" panose="00000500000000000000" pitchFamily="2" charset="0"/>
              </a:rPr>
              <a:t>, conforme o modelo.</a:t>
            </a:r>
          </a:p>
          <a:p>
            <a:endParaRPr lang="pt-BR" sz="1100">
              <a:latin typeface="Montserrat" panose="00000500000000000000" pitchFamily="2" charset="0"/>
            </a:endParaRPr>
          </a:p>
          <a:p>
            <a:pPr>
              <a:buFont typeface="Arial" panose="020B0604020202020204" pitchFamily="34" charset="0"/>
              <a:buChar char="•"/>
            </a:pPr>
            <a:r>
              <a:rPr lang="pt-BR" sz="1100">
                <a:latin typeface="Montserrat" panose="00000500000000000000" pitchFamily="2" charset="0"/>
              </a:rPr>
              <a:t>Conexões de entrada e saída em </a:t>
            </a:r>
            <a:r>
              <a:rPr lang="pt-BR" sz="1100" b="1">
                <a:latin typeface="Montserrat" panose="00000500000000000000" pitchFamily="2" charset="0"/>
              </a:rPr>
              <a:t>latão</a:t>
            </a:r>
            <a:r>
              <a:rPr lang="pt-BR" sz="1100">
                <a:latin typeface="Montserrat" panose="00000500000000000000" pitchFamily="2" charset="0"/>
              </a:rPr>
              <a:t>, que garantem maior durabilidade</a:t>
            </a:r>
            <a:r>
              <a:rPr lang="pt-BR" sz="744">
                <a:latin typeface="Montserrat" panose="00000500000000000000" pitchFamily="2" charset="0"/>
              </a:rPr>
              <a:t>.</a:t>
            </a:r>
          </a:p>
        </p:txBody>
      </p:sp>
      <p:grpSp>
        <p:nvGrpSpPr>
          <p:cNvPr id="25" name="Group 8">
            <a:extLst>
              <a:ext uri="{FF2B5EF4-FFF2-40B4-BE49-F238E27FC236}">
                <a16:creationId xmlns:a16="http://schemas.microsoft.com/office/drawing/2014/main" id="{49B1559C-86DE-3162-C62B-3771BE3BF24F}"/>
              </a:ext>
            </a:extLst>
          </p:cNvPr>
          <p:cNvGrpSpPr/>
          <p:nvPr/>
        </p:nvGrpSpPr>
        <p:grpSpPr>
          <a:xfrm>
            <a:off x="1" y="10631284"/>
            <a:ext cx="7556499" cy="124231"/>
            <a:chOff x="0" y="0"/>
            <a:chExt cx="3047987" cy="131886"/>
          </a:xfrm>
        </p:grpSpPr>
        <p:sp>
          <p:nvSpPr>
            <p:cNvPr id="26" name="Freeform 9">
              <a:extLst>
                <a:ext uri="{FF2B5EF4-FFF2-40B4-BE49-F238E27FC236}">
                  <a16:creationId xmlns:a16="http://schemas.microsoft.com/office/drawing/2014/main" id="{CD2EDC78-023A-4A65-7D7C-8190AEFC9304}"/>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7" name="TextBox 10">
              <a:extLst>
                <a:ext uri="{FF2B5EF4-FFF2-40B4-BE49-F238E27FC236}">
                  <a16:creationId xmlns:a16="http://schemas.microsoft.com/office/drawing/2014/main" id="{5E68A465-F120-E73E-41FF-37C306770507}"/>
                </a:ext>
              </a:extLst>
            </p:cNvPr>
            <p:cNvSpPr txBox="1"/>
            <p:nvPr/>
          </p:nvSpPr>
          <p:spPr>
            <a:xfrm>
              <a:off x="0" y="-38100"/>
              <a:ext cx="3047987" cy="169986"/>
            </a:xfrm>
            <a:prstGeom prst="rect">
              <a:avLst/>
            </a:prstGeom>
          </p:spPr>
          <p:txBody>
            <a:bodyPr lIns="27987" tIns="27987" rIns="27987" bIns="27987" rtlCol="0" anchor="ctr"/>
            <a:lstStyle/>
            <a:p>
              <a:pPr algn="ctr">
                <a:lnSpc>
                  <a:spcPts val="1326"/>
                </a:lnSpc>
              </a:pPr>
              <a:endParaRPr sz="1116"/>
            </a:p>
          </p:txBody>
        </p:sp>
      </p:grpSp>
      <p:pic>
        <p:nvPicPr>
          <p:cNvPr id="30" name="Imagem 29" descr="Código QR&#10;&#10;O conteúdo gerado por IA pode estar incorreto.">
            <a:extLst>
              <a:ext uri="{FF2B5EF4-FFF2-40B4-BE49-F238E27FC236}">
                <a16:creationId xmlns:a16="http://schemas.microsoft.com/office/drawing/2014/main" id="{68E5FF06-7574-2A83-F872-A456F493B2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8039" y="10089962"/>
            <a:ext cx="475528" cy="475528"/>
          </a:xfrm>
          <a:prstGeom prst="rect">
            <a:avLst/>
          </a:prstGeom>
        </p:spPr>
      </p:pic>
      <p:sp>
        <p:nvSpPr>
          <p:cNvPr id="32" name="CaixaDeTexto 31">
            <a:extLst>
              <a:ext uri="{FF2B5EF4-FFF2-40B4-BE49-F238E27FC236}">
                <a16:creationId xmlns:a16="http://schemas.microsoft.com/office/drawing/2014/main" id="{835CA0F0-3249-D293-2667-4D53264B202F}"/>
              </a:ext>
            </a:extLst>
          </p:cNvPr>
          <p:cNvSpPr txBox="1"/>
          <p:nvPr/>
        </p:nvSpPr>
        <p:spPr>
          <a:xfrm>
            <a:off x="3868723" y="9871315"/>
            <a:ext cx="3830201" cy="245003"/>
          </a:xfrm>
          <a:prstGeom prst="rect">
            <a:avLst/>
          </a:prstGeom>
          <a:noFill/>
        </p:spPr>
        <p:txBody>
          <a:bodyPr wrap="square">
            <a:spAutoFit/>
          </a:bodyPr>
          <a:lstStyle/>
          <a:p>
            <a:pPr>
              <a:buNone/>
            </a:pPr>
            <a:r>
              <a:rPr lang="pt-BR" sz="992" b="1">
                <a:latin typeface="Montserrat" panose="00000500000000000000" pitchFamily="2" charset="0"/>
              </a:rPr>
              <a:t>Consulte nosso catálogo:</a:t>
            </a:r>
          </a:p>
        </p:txBody>
      </p:sp>
      <p:sp>
        <p:nvSpPr>
          <p:cNvPr id="34" name="CaixaDeTexto 33">
            <a:extLst>
              <a:ext uri="{FF2B5EF4-FFF2-40B4-BE49-F238E27FC236}">
                <a16:creationId xmlns:a16="http://schemas.microsoft.com/office/drawing/2014/main" id="{F71A88E4-F43A-A310-AADB-99659FBDEB84}"/>
              </a:ext>
            </a:extLst>
          </p:cNvPr>
          <p:cNvSpPr txBox="1"/>
          <p:nvPr/>
        </p:nvSpPr>
        <p:spPr>
          <a:xfrm>
            <a:off x="4423567" y="10132640"/>
            <a:ext cx="1653226" cy="390171"/>
          </a:xfrm>
          <a:prstGeom prst="rect">
            <a:avLst/>
          </a:prstGeom>
          <a:noFill/>
        </p:spPr>
        <p:txBody>
          <a:bodyPr wrap="square">
            <a:spAutoFit/>
          </a:bodyPr>
          <a:lstStyle/>
          <a:p>
            <a:pPr algn="just">
              <a:lnSpc>
                <a:spcPts val="1186"/>
              </a:lnSpc>
            </a:pPr>
            <a:r>
              <a:rPr lang="en-US" sz="900">
                <a:solidFill>
                  <a:srgbClr val="000000"/>
                </a:solidFill>
                <a:latin typeface="Montserrat"/>
                <a:ea typeface="Montserrat"/>
                <a:cs typeface="Montserrat"/>
                <a:sym typeface="Montserrat"/>
              </a:rPr>
              <a:t>Clique </a:t>
            </a:r>
            <a:r>
              <a:rPr lang="en-US" sz="900" u="sng">
                <a:solidFill>
                  <a:srgbClr val="000000"/>
                </a:solidFill>
                <a:latin typeface="Montserrat"/>
                <a:ea typeface="Montserrat"/>
                <a:cs typeface="Montserrat"/>
                <a:sym typeface="Montserrat"/>
                <a:hlinkClick r:id="rId6" tooltip="https://drive.google.com/file/d/1qvswWTnSpSY-OKvazrC-aJ8r1c-cV4j2/view?usp=sharing"/>
              </a:rPr>
              <a:t>aqui</a:t>
            </a:r>
            <a:r>
              <a:rPr lang="en-US" sz="900">
                <a:solidFill>
                  <a:srgbClr val="000000"/>
                </a:solidFill>
                <a:latin typeface="Montserrat"/>
                <a:ea typeface="Montserrat"/>
                <a:cs typeface="Montserrat"/>
                <a:sym typeface="Montserrat"/>
              </a:rPr>
              <a:t> ou aproxime a câmera do seu cellular.</a:t>
            </a:r>
          </a:p>
        </p:txBody>
      </p:sp>
      <p:sp>
        <p:nvSpPr>
          <p:cNvPr id="37" name="Retângulo: Cantos Arredondados 36">
            <a:extLst>
              <a:ext uri="{FF2B5EF4-FFF2-40B4-BE49-F238E27FC236}">
                <a16:creationId xmlns:a16="http://schemas.microsoft.com/office/drawing/2014/main" id="{CA100525-02F8-89B0-5A0B-BF3E525486CA}"/>
              </a:ext>
            </a:extLst>
          </p:cNvPr>
          <p:cNvSpPr/>
          <p:nvPr/>
        </p:nvSpPr>
        <p:spPr>
          <a:xfrm>
            <a:off x="478838" y="7994922"/>
            <a:ext cx="4899612" cy="548503"/>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116"/>
          </a:p>
        </p:txBody>
      </p:sp>
      <p:sp>
        <p:nvSpPr>
          <p:cNvPr id="39" name="TextBox 21">
            <a:extLst>
              <a:ext uri="{FF2B5EF4-FFF2-40B4-BE49-F238E27FC236}">
                <a16:creationId xmlns:a16="http://schemas.microsoft.com/office/drawing/2014/main" id="{CB8DF4BD-7C34-E407-9B74-396ED1781B39}"/>
              </a:ext>
            </a:extLst>
          </p:cNvPr>
          <p:cNvSpPr txBox="1"/>
          <p:nvPr/>
        </p:nvSpPr>
        <p:spPr>
          <a:xfrm>
            <a:off x="597547" y="8222114"/>
            <a:ext cx="6858976" cy="398314"/>
          </a:xfrm>
          <a:prstGeom prst="rect">
            <a:avLst/>
          </a:prstGeom>
        </p:spPr>
        <p:txBody>
          <a:bodyPr wrap="square" lIns="0" tIns="0" rIns="0" bIns="0" rtlCol="0" anchor="t">
            <a:spAutoFit/>
          </a:bodyPr>
          <a:lstStyle/>
          <a:p>
            <a:pPr>
              <a:lnSpc>
                <a:spcPts val="1562"/>
              </a:lnSpc>
            </a:pPr>
            <a:r>
              <a:rPr lang="en-US" sz="1400" b="1">
                <a:latin typeface="Montserrat" panose="00000500000000000000" pitchFamily="2" charset="0"/>
                <a:ea typeface="Montserrat Bold"/>
                <a:cs typeface="Montserrat Bold"/>
                <a:sym typeface="Montserrat Bold"/>
              </a:rPr>
              <a:t>ORIENTAÇÃO TÉCNICA</a:t>
            </a:r>
            <a:endParaRPr lang="en-US" sz="1400" b="1" dirty="0">
              <a:latin typeface="Montserrat" panose="00000500000000000000" pitchFamily="2" charset="0"/>
              <a:ea typeface="Montserrat Bold"/>
              <a:cs typeface="Montserrat Bold"/>
              <a:sym typeface="Montserrat Bold"/>
            </a:endParaRPr>
          </a:p>
          <a:p>
            <a:pPr>
              <a:lnSpc>
                <a:spcPts val="1562"/>
              </a:lnSpc>
            </a:pPr>
            <a:endParaRPr lang="en-US" sz="1240" b="1" dirty="0">
              <a:solidFill>
                <a:srgbClr val="6F6F6F"/>
              </a:solidFill>
              <a:latin typeface="Montserrat Bold"/>
              <a:ea typeface="Montserrat Bold"/>
              <a:cs typeface="Montserrat Bold"/>
              <a:sym typeface="Montserrat Bold"/>
            </a:endParaRPr>
          </a:p>
        </p:txBody>
      </p:sp>
      <p:sp>
        <p:nvSpPr>
          <p:cNvPr id="40" name="Rectangle 1">
            <a:extLst>
              <a:ext uri="{FF2B5EF4-FFF2-40B4-BE49-F238E27FC236}">
                <a16:creationId xmlns:a16="http://schemas.microsoft.com/office/drawing/2014/main" id="{B496B1E3-566D-4757-8BD9-6EA247EF83A8}"/>
              </a:ext>
            </a:extLst>
          </p:cNvPr>
          <p:cNvSpPr>
            <a:spLocks noChangeArrowheads="1"/>
          </p:cNvSpPr>
          <p:nvPr/>
        </p:nvSpPr>
        <p:spPr bwMode="auto">
          <a:xfrm>
            <a:off x="478838" y="8628147"/>
            <a:ext cx="2655215" cy="40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6674" tIns="28337" rIns="56674" bIns="28337" numCol="1" anchor="ctr" anchorCtr="0" compatLnSpc="1">
            <a:prstTxWarp prst="textNoShape">
              <a:avLst/>
            </a:prstTxWarp>
            <a:spAutoFit/>
          </a:bodyPr>
          <a:lstStyle/>
          <a:p>
            <a:pPr defTabSz="566745" eaLnBrk="0" fontAlgn="base" hangingPunct="0">
              <a:spcBef>
                <a:spcPct val="0"/>
              </a:spcBef>
              <a:spcAft>
                <a:spcPct val="0"/>
              </a:spcAft>
              <a:buFontTx/>
              <a:buChar char="•"/>
            </a:pPr>
            <a:r>
              <a:rPr lang="pt-BR" altLang="pt-BR" sz="1116" b="1">
                <a:latin typeface="Montserrat" panose="00000500000000000000" pitchFamily="2" charset="0"/>
              </a:rPr>
              <a:t> Modelo sugerido:</a:t>
            </a:r>
            <a:r>
              <a:rPr lang="pt-BR" altLang="pt-BR" sz="1116">
                <a:latin typeface="Montserrat" panose="00000500000000000000" pitchFamily="2" charset="0"/>
              </a:rPr>
              <a:t> PolySep SPG 30</a:t>
            </a:r>
          </a:p>
          <a:p>
            <a:pPr defTabSz="566745" eaLnBrk="0" fontAlgn="base" hangingPunct="0">
              <a:spcBef>
                <a:spcPct val="0"/>
              </a:spcBef>
              <a:spcAft>
                <a:spcPct val="0"/>
              </a:spcAft>
              <a:buFontTx/>
              <a:buChar char="•"/>
            </a:pPr>
            <a:r>
              <a:rPr lang="pt-BR" altLang="pt-BR" sz="1116" b="1">
                <a:latin typeface="Montserrat" panose="00000500000000000000" pitchFamily="2" charset="0"/>
              </a:rPr>
              <a:t> Valor de referência:</a:t>
            </a:r>
            <a:r>
              <a:rPr lang="pt-BR" altLang="pt-BR" sz="1116">
                <a:latin typeface="Montserrat" panose="00000500000000000000" pitchFamily="2" charset="0"/>
              </a:rPr>
              <a:t> R$ 19.403,00</a:t>
            </a:r>
          </a:p>
        </p:txBody>
      </p:sp>
      <p:sp>
        <p:nvSpPr>
          <p:cNvPr id="42" name="CaixaDeTexto 41">
            <a:extLst>
              <a:ext uri="{FF2B5EF4-FFF2-40B4-BE49-F238E27FC236}">
                <a16:creationId xmlns:a16="http://schemas.microsoft.com/office/drawing/2014/main" id="{25D0BACF-0D50-D13D-3970-95F5BFA9BCEF}"/>
              </a:ext>
            </a:extLst>
          </p:cNvPr>
          <p:cNvSpPr txBox="1"/>
          <p:nvPr/>
        </p:nvSpPr>
        <p:spPr>
          <a:xfrm>
            <a:off x="509789" y="9069468"/>
            <a:ext cx="6343502" cy="769441"/>
          </a:xfrm>
          <a:prstGeom prst="rect">
            <a:avLst/>
          </a:prstGeom>
          <a:noFill/>
        </p:spPr>
        <p:txBody>
          <a:bodyPr wrap="square">
            <a:spAutoFit/>
          </a:bodyPr>
          <a:lstStyle/>
          <a:p>
            <a:r>
              <a:rPr lang="pt-BR" sz="1100">
                <a:latin typeface="Montserrat" panose="00000500000000000000" pitchFamily="2" charset="0"/>
              </a:rPr>
              <a:t>O modelo apresentado acima tem caráter </a:t>
            </a:r>
            <a:r>
              <a:rPr lang="pt-BR" sz="1100" b="1">
                <a:latin typeface="Montserrat" panose="00000500000000000000" pitchFamily="2" charset="0"/>
              </a:rPr>
              <a:t>ilustrativo</a:t>
            </a:r>
            <a:r>
              <a:rPr lang="pt-BR" sz="1100">
                <a:latin typeface="Montserrat" panose="00000500000000000000" pitchFamily="2" charset="0"/>
              </a:rPr>
              <a:t>, considerando a capacidade do compressor em análise. Para assegurar o dimensionamento ideal, é fundamental que nossa equipe técnica avalie seu </a:t>
            </a:r>
            <a:r>
              <a:rPr lang="pt-BR" sz="1100" b="1">
                <a:latin typeface="Montserrat" panose="00000500000000000000" pitchFamily="2" charset="0"/>
              </a:rPr>
              <a:t>parque de máquinas</a:t>
            </a:r>
            <a:r>
              <a:rPr lang="pt-BR" sz="1100">
                <a:latin typeface="Montserrat" panose="00000500000000000000" pitchFamily="2" charset="0"/>
              </a:rPr>
              <a:t> e indique a caixa separadora mais adequada.</a:t>
            </a:r>
          </a:p>
        </p:txBody>
      </p:sp>
      <p:pic>
        <p:nvPicPr>
          <p:cNvPr id="7" name="Imagem 6">
            <a:extLst>
              <a:ext uri="{FF2B5EF4-FFF2-40B4-BE49-F238E27FC236}">
                <a16:creationId xmlns:a16="http://schemas.microsoft.com/office/drawing/2014/main" id="{E2B64568-BA61-5137-1C9F-D7878008D54F}"/>
              </a:ext>
            </a:extLst>
          </p:cNvPr>
          <p:cNvPicPr>
            <a:picLocks noChangeAspect="1"/>
          </p:cNvPicPr>
          <p:nvPr/>
        </p:nvPicPr>
        <p:blipFill>
          <a:blip r:embed="rId7"/>
          <a:stretch>
            <a:fillRect/>
          </a:stretch>
        </p:blipFill>
        <p:spPr>
          <a:xfrm>
            <a:off x="5328763" y="7934989"/>
            <a:ext cx="1299330" cy="1168015"/>
          </a:xfrm>
          <a:prstGeom prst="rect">
            <a:avLst/>
          </a:prstGeom>
          <a:ln>
            <a:noFill/>
          </a:ln>
          <a:effectLst>
            <a:softEdge rad="112500"/>
          </a:effectLst>
        </p:spPr>
      </p:pic>
      <p:sp>
        <p:nvSpPr>
          <p:cNvPr id="2" name="Freeform 11">
            <a:extLst>
              <a:ext uri="{FF2B5EF4-FFF2-40B4-BE49-F238E27FC236}">
                <a16:creationId xmlns:a16="http://schemas.microsoft.com/office/drawing/2014/main" id="{BDFDE9E9-33A4-8FEB-23A7-7BDC81655229}"/>
              </a:ext>
            </a:extLst>
          </p:cNvPr>
          <p:cNvSpPr/>
          <p:nvPr/>
        </p:nvSpPr>
        <p:spPr>
          <a:xfrm>
            <a:off x="244307" y="9829523"/>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8"/>
            <a:stretch>
              <a:fillRect/>
            </a:stretch>
          </a:blipFill>
        </p:spPr>
      </p:sp>
    </p:spTree>
    <p:extLst>
      <p:ext uri="{BB962C8B-B14F-4D97-AF65-F5344CB8AC3E}">
        <p14:creationId xmlns:p14="http://schemas.microsoft.com/office/powerpoint/2010/main" val="1283816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81892" y="9789181"/>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500996" y="95542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1083739" y="896627"/>
            <a:ext cx="4608974" cy="306702"/>
          </a:xfrm>
          <a:prstGeom prst="rect">
            <a:avLst/>
          </a:prstGeom>
        </p:spPr>
        <p:txBody>
          <a:bodyPr lIns="0" tIns="0" rIns="0" bIns="0" rtlCol="0" anchor="t">
            <a:spAutoFit/>
          </a:bodyPr>
          <a:lstStyle/>
          <a:p>
            <a:pPr>
              <a:lnSpc>
                <a:spcPts val="2520"/>
              </a:lnSpc>
            </a:pPr>
            <a:r>
              <a:rPr lang="en-US" b="1">
                <a:solidFill>
                  <a:srgbClr val="6F6F6F"/>
                </a:solidFill>
                <a:latin typeface="Montserrat" panose="00000500000000000000" pitchFamily="2" charset="0"/>
                <a:ea typeface="Montserrat Bold"/>
                <a:cs typeface="Montserrat Bold"/>
                <a:sym typeface="Montserrat Bold"/>
              </a:rPr>
              <a:t>GARANTIA</a:t>
            </a:r>
          </a:p>
        </p:txBody>
      </p:sp>
      <p:sp>
        <p:nvSpPr>
          <p:cNvPr id="19" name="Freeform 19"/>
          <p:cNvSpPr/>
          <p:nvPr/>
        </p:nvSpPr>
        <p:spPr>
          <a:xfrm>
            <a:off x="2927050" y="8859112"/>
            <a:ext cx="1295561" cy="1533895"/>
          </a:xfrm>
          <a:custGeom>
            <a:avLst/>
            <a:gdLst/>
            <a:ahLst/>
            <a:cxnLst/>
            <a:rect l="l" t="t" r="r" b="b"/>
            <a:pathLst>
              <a:path w="1295561" h="1533895">
                <a:moveTo>
                  <a:pt x="0" y="0"/>
                </a:moveTo>
                <a:lnTo>
                  <a:pt x="1295561" y="0"/>
                </a:lnTo>
                <a:lnTo>
                  <a:pt x="1295561" y="1533895"/>
                </a:lnTo>
                <a:lnTo>
                  <a:pt x="0" y="1533895"/>
                </a:lnTo>
                <a:lnTo>
                  <a:pt x="0" y="0"/>
                </a:lnTo>
                <a:close/>
              </a:path>
            </a:pathLst>
          </a:custGeom>
          <a:blipFill>
            <a:blip r:embed="rId3"/>
            <a:stretch>
              <a:fillRect l="-22727" t="-9148" r="-14257" b="-13137"/>
            </a:stretch>
          </a:blipFill>
        </p:spPr>
      </p:sp>
      <p:sp>
        <p:nvSpPr>
          <p:cNvPr id="20" name="TextBox 20"/>
          <p:cNvSpPr txBox="1"/>
          <p:nvPr/>
        </p:nvSpPr>
        <p:spPr>
          <a:xfrm>
            <a:off x="4436235" y="8845460"/>
            <a:ext cx="2676964" cy="1262718"/>
          </a:xfrm>
          <a:prstGeom prst="rect">
            <a:avLst/>
          </a:prstGeom>
        </p:spPr>
        <p:txBody>
          <a:bodyPr lIns="0" tIns="0" rIns="0" bIns="0" rtlCol="0" anchor="t">
            <a:spAutoFit/>
          </a:bodyPr>
          <a:lstStyle/>
          <a:p>
            <a:pPr algn="just">
              <a:lnSpc>
                <a:spcPts val="1679"/>
              </a:lnSpc>
            </a:pPr>
            <a:r>
              <a:rPr lang="en-US" sz="1200" b="1">
                <a:solidFill>
                  <a:srgbClr val="000000"/>
                </a:solidFill>
                <a:latin typeface="Montserrat Bold"/>
                <a:ea typeface="Montserrat Bold"/>
                <a:cs typeface="Montserrat Bold"/>
                <a:sym typeface="Montserrat Bold"/>
              </a:rPr>
              <a:t>Conheça nossos</a:t>
            </a:r>
          </a:p>
          <a:p>
            <a:pPr algn="just">
              <a:lnSpc>
                <a:spcPts val="2099"/>
              </a:lnSpc>
            </a:pPr>
            <a:r>
              <a:rPr lang="en-US" sz="1499" b="1">
                <a:solidFill>
                  <a:srgbClr val="000000"/>
                </a:solidFill>
                <a:latin typeface="Montserrat Bold"/>
                <a:ea typeface="Montserrat Bold"/>
                <a:cs typeface="Montserrat Bold"/>
                <a:sym typeface="Montserrat Bold"/>
              </a:rPr>
              <a:t>Planos de Serviços</a:t>
            </a:r>
          </a:p>
          <a:p>
            <a:pPr algn="just">
              <a:lnSpc>
                <a:spcPts val="1540"/>
              </a:lnSpc>
            </a:pPr>
            <a:r>
              <a:rPr lang="en-US" sz="1100">
                <a:solidFill>
                  <a:srgbClr val="000000"/>
                </a:solidFill>
                <a:latin typeface="Montserrat"/>
                <a:ea typeface="Montserrat"/>
                <a:cs typeface="Montserrat"/>
                <a:sym typeface="Montserrat"/>
              </a:rPr>
              <a:t>E amortize custos com manutenções, além de obter paz de espirito na geração de ar comprimido</a:t>
            </a:r>
          </a:p>
          <a:p>
            <a:pPr algn="just">
              <a:lnSpc>
                <a:spcPts val="1679"/>
              </a:lnSpc>
            </a:pPr>
            <a:endParaRPr lang="en-US" sz="1100">
              <a:solidFill>
                <a:srgbClr val="000000"/>
              </a:solidFill>
              <a:latin typeface="Montserrat"/>
              <a:ea typeface="Montserrat"/>
              <a:cs typeface="Montserrat"/>
              <a:sym typeface="Montserrat"/>
            </a:endParaRPr>
          </a:p>
        </p:txBody>
      </p:sp>
      <p:sp>
        <p:nvSpPr>
          <p:cNvPr id="21" name="TextBox 21"/>
          <p:cNvSpPr txBox="1"/>
          <p:nvPr/>
        </p:nvSpPr>
        <p:spPr>
          <a:xfrm>
            <a:off x="4420876" y="10097530"/>
            <a:ext cx="3053732" cy="419538"/>
          </a:xfrm>
          <a:prstGeom prst="rect">
            <a:avLst/>
          </a:prstGeom>
        </p:spPr>
        <p:txBody>
          <a:bodyPr wrap="square"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Informe-se com seu consultor técnico.</a:t>
            </a:r>
          </a:p>
          <a:p>
            <a:pPr algn="just">
              <a:lnSpc>
                <a:spcPts val="1679"/>
              </a:lnSpc>
            </a:pPr>
            <a:endParaRPr lang="en-US" sz="1200">
              <a:solidFill>
                <a:srgbClr val="000000"/>
              </a:solidFill>
              <a:latin typeface="Montserrat"/>
              <a:ea typeface="Montserrat"/>
              <a:cs typeface="Montserrat"/>
              <a:sym typeface="Montserrat"/>
            </a:endParaRPr>
          </a:p>
        </p:txBody>
      </p:sp>
      <p:pic>
        <p:nvPicPr>
          <p:cNvPr id="27" name="Imagem 26">
            <a:extLst>
              <a:ext uri="{FF2B5EF4-FFF2-40B4-BE49-F238E27FC236}">
                <a16:creationId xmlns:a16="http://schemas.microsoft.com/office/drawing/2014/main" id="{71084F68-2804-03FD-1C33-4BCAC27B3F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01" y="-50827"/>
            <a:ext cx="7579701" cy="859247"/>
          </a:xfrm>
          <a:prstGeom prst="rect">
            <a:avLst/>
          </a:prstGeom>
        </p:spPr>
      </p:pic>
      <p:grpSp>
        <p:nvGrpSpPr>
          <p:cNvPr id="28" name="Group 8">
            <a:extLst>
              <a:ext uri="{FF2B5EF4-FFF2-40B4-BE49-F238E27FC236}">
                <a16:creationId xmlns:a16="http://schemas.microsoft.com/office/drawing/2014/main" id="{84C9A318-1014-EA26-ACEC-0DAE02ABFA8F}"/>
              </a:ext>
            </a:extLst>
          </p:cNvPr>
          <p:cNvGrpSpPr/>
          <p:nvPr/>
        </p:nvGrpSpPr>
        <p:grpSpPr>
          <a:xfrm>
            <a:off x="26701" y="10531095"/>
            <a:ext cx="7556500" cy="231978"/>
            <a:chOff x="0" y="0"/>
            <a:chExt cx="3047987" cy="131886"/>
          </a:xfrm>
        </p:grpSpPr>
        <p:sp>
          <p:nvSpPr>
            <p:cNvPr id="29" name="Freeform 9">
              <a:extLst>
                <a:ext uri="{FF2B5EF4-FFF2-40B4-BE49-F238E27FC236}">
                  <a16:creationId xmlns:a16="http://schemas.microsoft.com/office/drawing/2014/main" id="{A8D3FDFB-D282-C987-F9BB-0630517A2ED7}"/>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0" name="TextBox 10">
              <a:extLst>
                <a:ext uri="{FF2B5EF4-FFF2-40B4-BE49-F238E27FC236}">
                  <a16:creationId xmlns:a16="http://schemas.microsoft.com/office/drawing/2014/main" id="{33F55148-D997-671E-1865-BE160274372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7" name="CaixaDeTexto 7">
            <a:extLst>
              <a:ext uri="{FF2B5EF4-FFF2-40B4-BE49-F238E27FC236}">
                <a16:creationId xmlns:a16="http://schemas.microsoft.com/office/drawing/2014/main" id="{C79191C8-6935-4B8E-7D40-63E9197E65DE}"/>
              </a:ext>
            </a:extLst>
          </p:cNvPr>
          <p:cNvSpPr txBox="1"/>
          <p:nvPr/>
        </p:nvSpPr>
        <p:spPr>
          <a:xfrm>
            <a:off x="-390024" y="1404419"/>
            <a:ext cx="7556500" cy="674030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2" algn="just"/>
            <a:r>
              <a:rPr lang="pt-BR" sz="1200" b="1">
                <a:latin typeface="Montserrat" panose="00000500000000000000" pitchFamily="2" charset="0"/>
              </a:rPr>
              <a:t>1.11.1</a:t>
            </a:r>
            <a:r>
              <a:rPr lang="pt-BR" sz="1200">
                <a:latin typeface="Montserrat" panose="00000500000000000000" pitchFamily="2" charset="0"/>
              </a:rPr>
              <a:t>  Exceto quando os documentos de garantia dispuserem de forma diferente, a Ingersoll Rand garante que: (i) os Equipamentos contam com garantia contra defeitos de fabricação por um período de 12 (doze) meses contados da partida técnica ou 18 (dezoito) meses contados da data emissão da nota fiscal, o que ocorrer primeiro; (ii) as partes e peças de reposição vendidas são garantidos contra defeitos de fabricação por um período de 6 (seis) meses contados da data de emissão da nota fiscal; (iii) as partes e peças recondicionadas contam com garantia contra defeitos de fabricação por um período de 3 (três) meses, contados da data de emissão da nota fiscal; (iv) os serviços são pelo período de 90 (noventa) dias a contar da sua execução.</a:t>
            </a:r>
          </a:p>
          <a:p>
            <a:pPr lvl="2" algn="just"/>
            <a:r>
              <a:rPr lang="pt-BR" sz="1200" b="1">
                <a:latin typeface="Montserrat" panose="00000500000000000000" pitchFamily="2" charset="0"/>
              </a:rPr>
              <a:t>1.11.2</a:t>
            </a:r>
            <a:r>
              <a:rPr lang="pt-BR" sz="1200">
                <a:latin typeface="Montserrat" panose="00000500000000000000" pitchFamily="2" charset="0"/>
              </a:rPr>
              <a:t>  Durante os períodos acima previstos, a Ingersoll Rand, a seu critério, substituirá ou reparará as partes ou peças dos Equipamentos nas quais, após sua avaliação técnica, forem constatados defeitos de fabricação, sem custo para a Compradora. Para fazer jus à garantia ora estipulada, a Compradora deverá comprovar a compra efetuada e a data em que esta tiver ocorrido, no momento de solicitar o reparo sob garantia, sendo certo que a presente garantia será válida somente no território brasileiro, não sendo aplicável a Equipamentos que tenham sido adquiridos nesse território e posteriormente exportados pela Compradora. A presente garantia não se aplica a defeitos apresentados em decorrência de uso indevido dos Equipamentos, intervenções técnicas realizados por pessoal não autorizado pela Ingersoll Rand, corrosão, erosão, uso em condições anormais de clima, umidade, partículas de ar ou temperatura, modificações realizadas nos Equipamentos sem a prévia e expressa autorização, por escrito, da Ingersoll Rand ou não atendimento às práticas e condições de uso,  serviços e manutenção recomendadas nos manuais técnicos que acompanham os Equipamentos. Toda manutenção ou reparo nos Equipamentos deve ser realizada por profissionais qualificados e autorizados pela Ingersoll Rand em sua rede de distribuidores e assistência técnica, e todas as partes e peças utilizadas em tais manutenções e reparos devem ser genuínas e aprovadas pela Ingersoll Rand. Qualquer eventual inobservância às condições ora previstas invalidará a garantia ora regulada, para todos os fins e efeitos.</a:t>
            </a:r>
          </a:p>
          <a:p>
            <a:pPr lvl="2" algn="just"/>
            <a:r>
              <a:rPr lang="pt-BR" sz="1200" b="1">
                <a:latin typeface="Montserrat" panose="00000500000000000000" pitchFamily="2" charset="0"/>
              </a:rPr>
              <a:t>1.11.3</a:t>
            </a:r>
            <a:r>
              <a:rPr lang="pt-BR" sz="1200">
                <a:latin typeface="Montserrat" panose="00000500000000000000" pitchFamily="2" charset="0"/>
              </a:rPr>
              <a:t> A presente garantia não se aplica a motores que sejam fabricados por terceiros, os quais dispõem de garantia própria prestada pelo respectivo fabricante.</a:t>
            </a:r>
          </a:p>
          <a:p>
            <a:pPr lvl="2" algn="just"/>
            <a:r>
              <a:rPr lang="pt-BR" sz="1200" b="1">
                <a:latin typeface="Montserrat" panose="00000500000000000000" pitchFamily="2" charset="0"/>
              </a:rPr>
              <a:t>1.11.4 </a:t>
            </a:r>
            <a:r>
              <a:rPr lang="pt-BR" sz="1200">
                <a:latin typeface="Montserrat" panose="00000500000000000000" pitchFamily="2" charset="0"/>
              </a:rPr>
              <a:t> Nenhum reparo, substituição, refazimento, ajuste ou modificação realizado a título de garantia prorrogará os prazos originais de garantia, quer para o Equipamento, seus acessórios ou peças substituídas.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91827" y="9637466"/>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grpSp>
        <p:nvGrpSpPr>
          <p:cNvPr id="13" name="Group 13"/>
          <p:cNvGrpSpPr/>
          <p:nvPr/>
        </p:nvGrpSpPr>
        <p:grpSpPr>
          <a:xfrm>
            <a:off x="460377" y="1072383"/>
            <a:ext cx="467840" cy="233920"/>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dirty="0"/>
            </a:p>
          </p:txBody>
        </p:sp>
      </p:grpSp>
      <p:sp>
        <p:nvSpPr>
          <p:cNvPr id="16" name="Freeform 16"/>
          <p:cNvSpPr/>
          <p:nvPr/>
        </p:nvSpPr>
        <p:spPr>
          <a:xfrm>
            <a:off x="627503" y="4344490"/>
            <a:ext cx="163664" cy="249392"/>
          </a:xfrm>
          <a:custGeom>
            <a:avLst/>
            <a:gdLst/>
            <a:ahLst/>
            <a:cxnLst/>
            <a:rect l="l" t="t" r="r" b="b"/>
            <a:pathLst>
              <a:path w="163664" h="249392">
                <a:moveTo>
                  <a:pt x="0" y="0"/>
                </a:moveTo>
                <a:lnTo>
                  <a:pt x="163664" y="0"/>
                </a:lnTo>
                <a:lnTo>
                  <a:pt x="163664" y="249392"/>
                </a:lnTo>
                <a:lnTo>
                  <a:pt x="0" y="249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627505" y="4799170"/>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3853719" y="4381761"/>
            <a:ext cx="163664" cy="249392"/>
          </a:xfrm>
          <a:custGeom>
            <a:avLst/>
            <a:gdLst/>
            <a:ahLst/>
            <a:cxnLst/>
            <a:rect l="l" t="t" r="r" b="b"/>
            <a:pathLst>
              <a:path w="163664" h="249392">
                <a:moveTo>
                  <a:pt x="0" y="0"/>
                </a:moveTo>
                <a:lnTo>
                  <a:pt x="163663" y="0"/>
                </a:lnTo>
                <a:lnTo>
                  <a:pt x="163663" y="249393"/>
                </a:lnTo>
                <a:lnTo>
                  <a:pt x="0" y="249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3838353" y="4788364"/>
            <a:ext cx="212583" cy="196462"/>
          </a:xfrm>
          <a:custGeom>
            <a:avLst/>
            <a:gdLst/>
            <a:ahLst/>
            <a:cxnLst/>
            <a:rect l="l" t="t" r="r" b="b"/>
            <a:pathLst>
              <a:path w="212583" h="196462">
                <a:moveTo>
                  <a:pt x="0" y="0"/>
                </a:moveTo>
                <a:lnTo>
                  <a:pt x="212583" y="0"/>
                </a:lnTo>
                <a:lnTo>
                  <a:pt x="212583" y="196462"/>
                </a:lnTo>
                <a:lnTo>
                  <a:pt x="0" y="196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AutoShape 20"/>
          <p:cNvSpPr/>
          <p:nvPr/>
        </p:nvSpPr>
        <p:spPr>
          <a:xfrm flipH="1" flipV="1">
            <a:off x="3696717" y="3744249"/>
            <a:ext cx="0" cy="1524421"/>
          </a:xfrm>
          <a:prstGeom prst="line">
            <a:avLst/>
          </a:prstGeom>
          <a:ln w="19050" cap="flat">
            <a:solidFill>
              <a:srgbClr val="000000"/>
            </a:solidFill>
            <a:prstDash val="solid"/>
            <a:headEnd type="none" w="sm" len="sm"/>
            <a:tailEnd type="none" w="sm" len="sm"/>
          </a:ln>
        </p:spPr>
      </p:sp>
      <p:sp>
        <p:nvSpPr>
          <p:cNvPr id="21" name="TextBox 21"/>
          <p:cNvSpPr txBox="1"/>
          <p:nvPr/>
        </p:nvSpPr>
        <p:spPr>
          <a:xfrm>
            <a:off x="1034174" y="1034285"/>
            <a:ext cx="4608974" cy="621027"/>
          </a:xfrm>
          <a:prstGeom prst="rect">
            <a:avLst/>
          </a:prstGeom>
        </p:spPr>
        <p:txBody>
          <a:bodyPr lIns="0" tIns="0" rIns="0" bIns="0" rtlCol="0" anchor="t">
            <a:spAutoFit/>
          </a:bodyPr>
          <a:lstStyle/>
          <a:p>
            <a:pPr>
              <a:lnSpc>
                <a:spcPts val="2520"/>
              </a:lnSpc>
            </a:pPr>
            <a:r>
              <a:rPr lang="en-US" b="1" dirty="0">
                <a:solidFill>
                  <a:srgbClr val="6F6F6F"/>
                </a:solidFill>
                <a:latin typeface="Montserrat" panose="00000500000000000000" pitchFamily="2" charset="0"/>
                <a:ea typeface="Montserrat Bold"/>
                <a:cs typeface="Montserrat Bold"/>
                <a:sym typeface="Montserrat Bold"/>
              </a:rPr>
              <a:t>À DISPOSIÇÃO</a:t>
            </a:r>
          </a:p>
          <a:p>
            <a:pPr>
              <a:lnSpc>
                <a:spcPts val="2520"/>
              </a:lnSpc>
            </a:pPr>
            <a:endParaRPr lang="en-US" b="1" dirty="0">
              <a:solidFill>
                <a:srgbClr val="6F6F6F"/>
              </a:solidFill>
              <a:latin typeface="Montserrat Bold"/>
              <a:ea typeface="Montserrat Bold"/>
              <a:cs typeface="Montserrat Bold"/>
              <a:sym typeface="Montserrat Bold"/>
            </a:endParaRPr>
          </a:p>
        </p:txBody>
      </p:sp>
      <p:sp>
        <p:nvSpPr>
          <p:cNvPr id="22" name="TextBox 22"/>
          <p:cNvSpPr txBox="1"/>
          <p:nvPr/>
        </p:nvSpPr>
        <p:spPr>
          <a:xfrm>
            <a:off x="509944" y="1636262"/>
            <a:ext cx="6128010" cy="1945597"/>
          </a:xfrm>
          <a:prstGeom prst="rect">
            <a:avLst/>
          </a:prstGeom>
        </p:spPr>
        <p:txBody>
          <a:bodyPr lIns="0" tIns="0" rIns="0" bIns="0" rtlCol="0" anchor="t">
            <a:spAutoFit/>
          </a:bodyPr>
          <a:lstStyle/>
          <a:p>
            <a:pPr algn="just">
              <a:lnSpc>
                <a:spcPts val="1679"/>
              </a:lnSpc>
            </a:pPr>
            <a:r>
              <a:rPr lang="en-US" sz="1200" dirty="0">
                <a:solidFill>
                  <a:srgbClr val="000000"/>
                </a:solidFill>
                <a:latin typeface="Montserrat"/>
                <a:ea typeface="Montserrat"/>
                <a:cs typeface="Montserrat"/>
                <a:sym typeface="Montserrat"/>
              </a:rPr>
              <a:t>A </a:t>
            </a:r>
            <a:r>
              <a:rPr lang="en-US" sz="1200" dirty="0" err="1">
                <a:solidFill>
                  <a:srgbClr val="000000"/>
                </a:solidFill>
                <a:latin typeface="Montserrat"/>
                <a:ea typeface="Montserrat"/>
                <a:cs typeface="Montserrat"/>
                <a:sym typeface="Montserrat"/>
              </a:rPr>
              <a:t>Evolução</a:t>
            </a:r>
            <a:r>
              <a:rPr lang="en-US" sz="1200">
                <a:solidFill>
                  <a:srgbClr val="000000"/>
                </a:solidFill>
                <a:latin typeface="Montserrat"/>
                <a:ea typeface="Montserrat"/>
                <a:cs typeface="Montserrat"/>
                <a:sym typeface="Montserrat"/>
              </a:rPr>
              <a:t> Compressores conta com equipe comercial e técnica altamente qualificada, para fornecimento de produtos, serviços e soluções no consumo de ar comprimido, assim aprimorando o consumo de energia elétrica, a produtividade e as operações dos clientes.</a:t>
            </a:r>
          </a:p>
          <a:p>
            <a:pPr algn="just">
              <a:lnSpc>
                <a:spcPts val="1679"/>
              </a:lnSpc>
            </a:pPr>
            <a:r>
              <a:rPr lang="en-US" sz="1200">
                <a:solidFill>
                  <a:srgbClr val="000000"/>
                </a:solidFill>
                <a:latin typeface="Montserrat"/>
                <a:ea typeface="Montserrat"/>
                <a:cs typeface="Montserrat"/>
                <a:sym typeface="Montserrat"/>
              </a:rPr>
              <a:t> Atualmente a Evolução Compressores conta com duas unidades, sendo uma em São Bento do Sul e outra em Joinville ambas no estado de Santa Catarina.</a:t>
            </a:r>
          </a:p>
          <a:p>
            <a:pPr algn="just">
              <a:lnSpc>
                <a:spcPts val="1679"/>
              </a:lnSpc>
            </a:pPr>
            <a:r>
              <a:rPr lang="en-US" sz="1200">
                <a:solidFill>
                  <a:srgbClr val="000000"/>
                </a:solidFill>
                <a:latin typeface="Montserrat"/>
                <a:ea typeface="Montserrat"/>
                <a:cs typeface="Montserrat"/>
                <a:sym typeface="Montserrat"/>
              </a:rPr>
              <a:t> Estamos no mercado há mais de 40 anos, oferecendo comprometimento, produtividade e inteligência nos negócios dos clientes.</a:t>
            </a:r>
          </a:p>
          <a:p>
            <a:pPr algn="just">
              <a:lnSpc>
                <a:spcPts val="1679"/>
              </a:lnSpc>
            </a:pPr>
            <a:endParaRPr lang="en-US" sz="1200">
              <a:solidFill>
                <a:srgbClr val="000000"/>
              </a:solidFill>
              <a:latin typeface="Montserrat"/>
              <a:ea typeface="Montserrat"/>
              <a:cs typeface="Montserrat"/>
              <a:sym typeface="Montserrat"/>
            </a:endParaRPr>
          </a:p>
        </p:txBody>
      </p:sp>
      <p:sp>
        <p:nvSpPr>
          <p:cNvPr id="23" name="TextBox 23"/>
          <p:cNvSpPr txBox="1"/>
          <p:nvPr/>
        </p:nvSpPr>
        <p:spPr>
          <a:xfrm>
            <a:off x="971987" y="3780739"/>
            <a:ext cx="210824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Joinville-SC</a:t>
            </a:r>
          </a:p>
        </p:txBody>
      </p:sp>
      <p:sp>
        <p:nvSpPr>
          <p:cNvPr id="24" name="TextBox 24"/>
          <p:cNvSpPr txBox="1"/>
          <p:nvPr/>
        </p:nvSpPr>
        <p:spPr>
          <a:xfrm>
            <a:off x="3870851" y="3744247"/>
            <a:ext cx="3042865" cy="226024"/>
          </a:xfrm>
          <a:prstGeom prst="rect">
            <a:avLst/>
          </a:prstGeom>
        </p:spPr>
        <p:txBody>
          <a:bodyPr wrap="square" lIns="0" tIns="0" rIns="0" bIns="0" rtlCol="0" anchor="t">
            <a:spAutoFit/>
          </a:bodyPr>
          <a:lstStyle/>
          <a:p>
            <a:pPr algn="ctr">
              <a:lnSpc>
                <a:spcPts val="1913"/>
              </a:lnSpc>
            </a:pPr>
            <a:r>
              <a:rPr lang="en-US" sz="1367">
                <a:solidFill>
                  <a:srgbClr val="000000"/>
                </a:solidFill>
                <a:latin typeface="Montserrat"/>
                <a:ea typeface="Montserrat"/>
                <a:cs typeface="Montserrat"/>
                <a:sym typeface="Montserrat"/>
              </a:rPr>
              <a:t>Unidade de São Bento do Sul - SC</a:t>
            </a:r>
          </a:p>
        </p:txBody>
      </p:sp>
      <p:sp>
        <p:nvSpPr>
          <p:cNvPr id="25" name="TextBox 25"/>
          <p:cNvSpPr txBox="1"/>
          <p:nvPr/>
        </p:nvSpPr>
        <p:spPr>
          <a:xfrm>
            <a:off x="928217" y="4402868"/>
            <a:ext cx="270404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dos suíços, 17210 - Costa e Silva</a:t>
            </a:r>
          </a:p>
        </p:txBody>
      </p:sp>
      <p:sp>
        <p:nvSpPr>
          <p:cNvPr id="26" name="TextBox 26"/>
          <p:cNvSpPr txBox="1"/>
          <p:nvPr/>
        </p:nvSpPr>
        <p:spPr>
          <a:xfrm>
            <a:off x="928217" y="4818723"/>
            <a:ext cx="1402232" cy="191014"/>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3455-0337</a:t>
            </a:r>
          </a:p>
        </p:txBody>
      </p:sp>
      <p:sp>
        <p:nvSpPr>
          <p:cNvPr id="27" name="TextBox 27"/>
          <p:cNvSpPr txBox="1"/>
          <p:nvPr/>
        </p:nvSpPr>
        <p:spPr>
          <a:xfrm>
            <a:off x="4184286" y="4380331"/>
            <a:ext cx="2289067" cy="408035"/>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Rua Pedro Robl, 13 - Colonial</a:t>
            </a:r>
          </a:p>
          <a:p>
            <a:pPr algn="ctr">
              <a:lnSpc>
                <a:spcPts val="1640"/>
              </a:lnSpc>
            </a:pPr>
            <a:endParaRPr lang="en-US" sz="1171">
              <a:solidFill>
                <a:srgbClr val="000000"/>
              </a:solidFill>
              <a:latin typeface="Montserrat"/>
              <a:ea typeface="Montserrat"/>
              <a:cs typeface="Montserrat"/>
              <a:sym typeface="Montserrat"/>
            </a:endParaRPr>
          </a:p>
        </p:txBody>
      </p:sp>
      <p:sp>
        <p:nvSpPr>
          <p:cNvPr id="28" name="TextBox 28"/>
          <p:cNvSpPr txBox="1"/>
          <p:nvPr/>
        </p:nvSpPr>
        <p:spPr>
          <a:xfrm>
            <a:off x="4184284" y="4755717"/>
            <a:ext cx="1590096" cy="396199"/>
          </a:xfrm>
          <a:prstGeom prst="rect">
            <a:avLst/>
          </a:prstGeom>
        </p:spPr>
        <p:txBody>
          <a:bodyPr wrap="square" lIns="0" tIns="0" rIns="0" bIns="0" rtlCol="0" anchor="t">
            <a:spAutoFit/>
          </a:bodyPr>
          <a:lstStyle/>
          <a:p>
            <a:pPr algn="ctr">
              <a:lnSpc>
                <a:spcPts val="1640"/>
              </a:lnSpc>
            </a:pPr>
            <a:r>
              <a:rPr lang="en-US" sz="1171">
                <a:solidFill>
                  <a:srgbClr val="000000"/>
                </a:solidFill>
                <a:latin typeface="Montserrat"/>
                <a:ea typeface="Montserrat"/>
                <a:cs typeface="Montserrat"/>
                <a:sym typeface="Montserrat"/>
              </a:rPr>
              <a:t>(47) 3635-0222</a:t>
            </a:r>
          </a:p>
          <a:p>
            <a:pPr algn="ctr">
              <a:lnSpc>
                <a:spcPts val="1640"/>
              </a:lnSpc>
            </a:pPr>
            <a:endParaRPr lang="en-US" sz="1171">
              <a:solidFill>
                <a:srgbClr val="000000"/>
              </a:solidFill>
              <a:latin typeface="Montserrat"/>
              <a:ea typeface="Montserrat"/>
              <a:cs typeface="Montserrat"/>
              <a:sym typeface="Montserrat"/>
            </a:endParaRPr>
          </a:p>
        </p:txBody>
      </p:sp>
      <p:sp>
        <p:nvSpPr>
          <p:cNvPr id="29" name="TextBox 29"/>
          <p:cNvSpPr txBox="1"/>
          <p:nvPr/>
        </p:nvSpPr>
        <p:spPr>
          <a:xfrm>
            <a:off x="675990" y="5963877"/>
            <a:ext cx="6128010" cy="855555"/>
          </a:xfrm>
          <a:prstGeom prst="rect">
            <a:avLst/>
          </a:prstGeom>
        </p:spPr>
        <p:txBody>
          <a:bodyPr lIns="0" tIns="0" rIns="0" bIns="0" rtlCol="0" anchor="t">
            <a:spAutoFit/>
          </a:bodyPr>
          <a:lstStyle/>
          <a:p>
            <a:pPr algn="just">
              <a:lnSpc>
                <a:spcPts val="1679"/>
              </a:lnSpc>
            </a:pPr>
            <a:r>
              <a:rPr lang="en-US" sz="1200">
                <a:solidFill>
                  <a:srgbClr val="000000"/>
                </a:solidFill>
                <a:latin typeface="Montserrat"/>
                <a:ea typeface="Montserrat"/>
                <a:cs typeface="Montserrat"/>
                <a:sym typeface="Montserrat"/>
              </a:rPr>
              <a:t>Agradecemos a oportunidade e vossa atenção à nossa proposta técnica e comercial referente a fornecimento de equipamentos para geração de ar comprimido.</a:t>
            </a:r>
          </a:p>
          <a:p>
            <a:pPr algn="just">
              <a:lnSpc>
                <a:spcPts val="1679"/>
              </a:lnSpc>
            </a:pPr>
            <a:endParaRPr lang="en-US" sz="1200">
              <a:solidFill>
                <a:srgbClr val="000000"/>
              </a:solidFill>
              <a:latin typeface="Montserrat"/>
              <a:ea typeface="Montserrat"/>
              <a:cs typeface="Montserrat"/>
              <a:sym typeface="Montserrat"/>
            </a:endParaRPr>
          </a:p>
        </p:txBody>
      </p:sp>
      <p:sp>
        <p:nvSpPr>
          <p:cNvPr id="30" name="TextBox 30"/>
          <p:cNvSpPr txBox="1"/>
          <p:nvPr/>
        </p:nvSpPr>
        <p:spPr>
          <a:xfrm>
            <a:off x="675990" y="6923997"/>
            <a:ext cx="6324722" cy="855427"/>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Desde já ficamos à disposição para esclarecimentos de quaisquer dúvidas ou para o fornecimento de informações adicionais que se fizerem necessárias.</a:t>
            </a:r>
          </a:p>
          <a:p>
            <a:pPr>
              <a:lnSpc>
                <a:spcPts val="1675"/>
              </a:lnSpc>
            </a:pPr>
            <a:endParaRPr lang="en-US" sz="1196" b="1">
              <a:solidFill>
                <a:srgbClr val="000000"/>
              </a:solidFill>
              <a:latin typeface="Montserrat Medium"/>
              <a:ea typeface="Montserrat Medium"/>
              <a:cs typeface="Montserrat Medium"/>
              <a:sym typeface="Montserrat Medium"/>
            </a:endParaRPr>
          </a:p>
          <a:p>
            <a:pPr>
              <a:lnSpc>
                <a:spcPts val="1675"/>
              </a:lnSpc>
            </a:pPr>
            <a:endParaRPr lang="en-US" sz="1196" b="1">
              <a:solidFill>
                <a:srgbClr val="000000"/>
              </a:solidFill>
              <a:latin typeface="Montserrat Medium"/>
              <a:ea typeface="Montserrat Medium"/>
              <a:cs typeface="Montserrat Medium"/>
              <a:sym typeface="Montserrat Medium"/>
            </a:endParaRPr>
          </a:p>
        </p:txBody>
      </p:sp>
      <p:sp>
        <p:nvSpPr>
          <p:cNvPr id="31" name="TextBox 31"/>
          <p:cNvSpPr txBox="1"/>
          <p:nvPr/>
        </p:nvSpPr>
        <p:spPr>
          <a:xfrm>
            <a:off x="642590" y="7786595"/>
            <a:ext cx="6324722" cy="1509452"/>
          </a:xfrm>
          <a:prstGeom prst="rect">
            <a:avLst/>
          </a:prstGeom>
        </p:spPr>
        <p:txBody>
          <a:bodyPr lIns="0" tIns="0" rIns="0" bIns="0" rtlCol="0" anchor="t">
            <a:spAutoFit/>
          </a:bodyPr>
          <a:lstStyle/>
          <a:p>
            <a:pPr>
              <a:lnSpc>
                <a:spcPts val="1675"/>
              </a:lnSpc>
            </a:pPr>
            <a:r>
              <a:rPr lang="en-US" sz="1196">
                <a:solidFill>
                  <a:srgbClr val="000000"/>
                </a:solidFill>
                <a:latin typeface="Montserrat Medium"/>
                <a:ea typeface="Montserrat Medium"/>
                <a:cs typeface="Montserrat Medium"/>
                <a:sym typeface="Montserrat Medium"/>
              </a:rPr>
              <a:t>Atenciosamente,</a:t>
            </a:r>
          </a:p>
          <a:p>
            <a:pPr>
              <a:lnSpc>
                <a:spcPts val="1675"/>
              </a:lnSpc>
            </a:pPr>
            <a:endParaRPr lang="en-US" sz="1196">
              <a:solidFill>
                <a:srgbClr val="000000"/>
              </a:solidFill>
              <a:latin typeface="Montserrat Medium"/>
              <a:ea typeface="Montserrat Medium"/>
              <a:cs typeface="Montserrat Medium"/>
              <a:sym typeface="Montserrat Medium"/>
            </a:endParaRPr>
          </a:p>
          <a:p>
            <a:pPr>
              <a:lnSpc>
                <a:spcPts val="1675"/>
              </a:lnSpc>
            </a:pPr>
            <a:r>
              <a:rPr lang="en-US" sz="1196">
                <a:solidFill>
                  <a:srgbClr val="000000"/>
                </a:solidFill>
                <a:latin typeface="Montserrat Medium"/>
                <a:ea typeface="Montserrat Medium"/>
                <a:cs typeface="Montserrat Medium"/>
                <a:sym typeface="Montserrat Medium"/>
              </a:rPr>
              <a:t>Nome Sobrenome</a:t>
            </a:r>
          </a:p>
          <a:p>
            <a:pPr>
              <a:lnSpc>
                <a:spcPts val="1675"/>
              </a:lnSpc>
            </a:pPr>
            <a:r>
              <a:rPr lang="en-US" sz="1196">
                <a:solidFill>
                  <a:srgbClr val="000000"/>
                </a:solidFill>
                <a:latin typeface="Montserrat Medium"/>
                <a:ea typeface="Montserrat Medium"/>
                <a:cs typeface="Montserrat Medium"/>
                <a:sym typeface="Montserrat Medium"/>
              </a:rPr>
              <a:t>Consultor Técnico de Vendas</a:t>
            </a:r>
          </a:p>
          <a:p>
            <a:pPr>
              <a:lnSpc>
                <a:spcPts val="1675"/>
              </a:lnSpc>
            </a:pPr>
            <a:r>
              <a:rPr lang="en-US" sz="1196">
                <a:solidFill>
                  <a:srgbClr val="000000"/>
                </a:solidFill>
                <a:latin typeface="Montserrat Medium"/>
                <a:ea typeface="Montserrat Medium"/>
                <a:cs typeface="Montserrat Medium"/>
                <a:sym typeface="Montserrat Medium"/>
              </a:rPr>
              <a:t>     (47) 00000</a:t>
            </a:r>
          </a:p>
          <a:p>
            <a:pPr>
              <a:lnSpc>
                <a:spcPts val="1675"/>
              </a:lnSpc>
            </a:pPr>
            <a:r>
              <a:rPr lang="en-US" sz="1196" b="1" u="sng">
                <a:solidFill>
                  <a:srgbClr val="000000"/>
                </a:solidFill>
                <a:latin typeface="Montserrat Medium"/>
                <a:ea typeface="Montserrat Medium"/>
                <a:cs typeface="Montserrat Medium"/>
                <a:sym typeface="Montserrat Medium"/>
                <a:hlinkClick r:id="rId7" tooltip="mailto:tavares@evolucaocompressores.com.br"/>
              </a:rPr>
              <a:t>email@evolucaocompressores.com.br</a:t>
            </a:r>
            <a:r>
              <a:rPr lang="en-US" sz="1196" b="1">
                <a:solidFill>
                  <a:srgbClr val="000000"/>
                </a:solidFill>
                <a:latin typeface="Montserrat Medium"/>
                <a:ea typeface="Montserrat Medium"/>
                <a:cs typeface="Montserrat Medium"/>
                <a:sym typeface="Montserrat Medium"/>
              </a:rPr>
              <a:t> </a:t>
            </a:r>
          </a:p>
          <a:p>
            <a:pPr>
              <a:lnSpc>
                <a:spcPts val="1675"/>
              </a:lnSpc>
            </a:pPr>
            <a:endParaRPr lang="en-US" sz="1196" b="1">
              <a:solidFill>
                <a:srgbClr val="000000"/>
              </a:solidFill>
              <a:latin typeface="Montserrat Medium"/>
              <a:ea typeface="Montserrat Medium"/>
              <a:cs typeface="Montserrat Medium"/>
              <a:sym typeface="Montserrat Medium"/>
            </a:endParaRPr>
          </a:p>
        </p:txBody>
      </p:sp>
      <p:pic>
        <p:nvPicPr>
          <p:cNvPr id="36" name="Imagem 35">
            <a:extLst>
              <a:ext uri="{FF2B5EF4-FFF2-40B4-BE49-F238E27FC236}">
                <a16:creationId xmlns:a16="http://schemas.microsoft.com/office/drawing/2014/main" id="{D45A9AA0-0CD1-0BDD-757A-35EB263744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4590" y="63341"/>
            <a:ext cx="7721090" cy="859247"/>
          </a:xfrm>
          <a:prstGeom prst="rect">
            <a:avLst/>
          </a:prstGeom>
        </p:spPr>
      </p:pic>
      <p:grpSp>
        <p:nvGrpSpPr>
          <p:cNvPr id="37" name="Group 8">
            <a:extLst>
              <a:ext uri="{FF2B5EF4-FFF2-40B4-BE49-F238E27FC236}">
                <a16:creationId xmlns:a16="http://schemas.microsoft.com/office/drawing/2014/main" id="{B759946D-2671-2B1B-C8CC-50F6CBEAA6EB}"/>
              </a:ext>
            </a:extLst>
          </p:cNvPr>
          <p:cNvGrpSpPr/>
          <p:nvPr/>
        </p:nvGrpSpPr>
        <p:grpSpPr>
          <a:xfrm>
            <a:off x="26701" y="10531095"/>
            <a:ext cx="7556500" cy="231978"/>
            <a:chOff x="0" y="0"/>
            <a:chExt cx="3047987" cy="131886"/>
          </a:xfrm>
        </p:grpSpPr>
        <p:sp>
          <p:nvSpPr>
            <p:cNvPr id="38" name="Freeform 9">
              <a:extLst>
                <a:ext uri="{FF2B5EF4-FFF2-40B4-BE49-F238E27FC236}">
                  <a16:creationId xmlns:a16="http://schemas.microsoft.com/office/drawing/2014/main" id="{3F618C73-BA98-2F9D-BA3F-38F966DD3ECA}"/>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9" name="TextBox 10">
              <a:extLst>
                <a:ext uri="{FF2B5EF4-FFF2-40B4-BE49-F238E27FC236}">
                  <a16:creationId xmlns:a16="http://schemas.microsoft.com/office/drawing/2014/main" id="{2D11CBD2-039E-6F1D-9F41-91A7C684FE1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7" name="CaixaDeTexto 6">
            <a:extLst>
              <a:ext uri="{FF2B5EF4-FFF2-40B4-BE49-F238E27FC236}">
                <a16:creationId xmlns:a16="http://schemas.microsoft.com/office/drawing/2014/main" id="{43C670E4-8631-2A49-8D63-176986CFE9EA}"/>
              </a:ext>
            </a:extLst>
          </p:cNvPr>
          <p:cNvSpPr txBox="1"/>
          <p:nvPr/>
        </p:nvSpPr>
        <p:spPr>
          <a:xfrm>
            <a:off x="3781567" y="9443274"/>
            <a:ext cx="3810000" cy="307777"/>
          </a:xfrm>
          <a:prstGeom prst="rect">
            <a:avLst/>
          </a:prstGeom>
          <a:noFill/>
        </p:spPr>
        <p:txBody>
          <a:bodyPr wrap="square" rtlCol="0">
            <a:spAutoFit/>
          </a:bodyPr>
          <a:lstStyle/>
          <a:p>
            <a:r>
              <a:rPr lang="pt-BR" sz="1400" b="1" dirty="0">
                <a:latin typeface="Montserrat" panose="00000500000000000000" pitchFamily="2" charset="0"/>
                <a:cs typeface="Aharoni" panose="02010803020104030203" pitchFamily="2" charset="-79"/>
              </a:rPr>
              <a:t>Conecte-se com </a:t>
            </a:r>
            <a:r>
              <a:rPr lang="pt-BR" sz="1400" b="1">
                <a:latin typeface="Montserrat" panose="00000500000000000000" pitchFamily="2" charset="0"/>
                <a:cs typeface="Aharoni" panose="02010803020104030203" pitchFamily="2" charset="-79"/>
              </a:rPr>
              <a:t>a gente:</a:t>
            </a:r>
            <a:endParaRPr lang="pt-BR" sz="1400" b="1" dirty="0">
              <a:latin typeface="Montserrat" panose="00000500000000000000" pitchFamily="2" charset="0"/>
              <a:cs typeface="Aharoni" panose="02010803020104030203" pitchFamily="2" charset="-79"/>
            </a:endParaRPr>
          </a:p>
        </p:txBody>
      </p:sp>
      <p:pic>
        <p:nvPicPr>
          <p:cNvPr id="8" name="Imagem 7">
            <a:hlinkClick r:id="rId9" tooltip="Visite nosso website"/>
            <a:extLst>
              <a:ext uri="{FF2B5EF4-FFF2-40B4-BE49-F238E27FC236}">
                <a16:creationId xmlns:a16="http://schemas.microsoft.com/office/drawing/2014/main" id="{254530F8-9EC0-F129-2426-3FE1238AE53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04951" y="9689635"/>
            <a:ext cx="655158" cy="655158"/>
          </a:xfrm>
          <a:prstGeom prst="rect">
            <a:avLst/>
          </a:prstGeom>
        </p:spPr>
      </p:pic>
      <p:pic>
        <p:nvPicPr>
          <p:cNvPr id="9" name="Imagem 8">
            <a:hlinkClick r:id="rId11" tooltip="Vídeo Institucional"/>
            <a:extLst>
              <a:ext uri="{FF2B5EF4-FFF2-40B4-BE49-F238E27FC236}">
                <a16:creationId xmlns:a16="http://schemas.microsoft.com/office/drawing/2014/main" id="{83DBDAE0-4D97-D03D-0770-173B6C161DD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44268" y="9971680"/>
            <a:ext cx="369574" cy="335547"/>
          </a:xfrm>
          <a:prstGeom prst="rect">
            <a:avLst/>
          </a:prstGeom>
        </p:spPr>
      </p:pic>
      <p:pic>
        <p:nvPicPr>
          <p:cNvPr id="10" name="Imagem 9">
            <a:hlinkClick r:id="rId13"/>
            <a:extLst>
              <a:ext uri="{FF2B5EF4-FFF2-40B4-BE49-F238E27FC236}">
                <a16:creationId xmlns:a16="http://schemas.microsoft.com/office/drawing/2014/main" id="{563A3F20-DE76-E709-50C6-EBF88F23A37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960817" y="9946141"/>
            <a:ext cx="322849" cy="322849"/>
          </a:xfrm>
          <a:prstGeom prst="rect">
            <a:avLst/>
          </a:prstGeom>
        </p:spPr>
      </p:pic>
      <p:pic>
        <p:nvPicPr>
          <p:cNvPr id="12" name="Imagem 11">
            <a:hlinkClick r:id="rId15"/>
            <a:extLst>
              <a:ext uri="{FF2B5EF4-FFF2-40B4-BE49-F238E27FC236}">
                <a16:creationId xmlns:a16="http://schemas.microsoft.com/office/drawing/2014/main" id="{8839597A-08DD-2121-7FB2-3D3A6D444BD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414550" y="9946141"/>
            <a:ext cx="322849" cy="322849"/>
          </a:xfrm>
          <a:prstGeom prst="rect">
            <a:avLst/>
          </a:prstGeom>
        </p:spPr>
      </p:pic>
      <p:pic>
        <p:nvPicPr>
          <p:cNvPr id="32" name="Imagem 31">
            <a:hlinkClick r:id="rId17"/>
            <a:extLst>
              <a:ext uri="{FF2B5EF4-FFF2-40B4-BE49-F238E27FC236}">
                <a16:creationId xmlns:a16="http://schemas.microsoft.com/office/drawing/2014/main" id="{D2134DEB-6720-EFC6-01CA-B7C01765CA9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876164" y="9946140"/>
            <a:ext cx="322849" cy="322849"/>
          </a:xfrm>
          <a:prstGeom prst="rect">
            <a:avLst/>
          </a:prstGeom>
        </p:spPr>
      </p:pic>
      <p:pic>
        <p:nvPicPr>
          <p:cNvPr id="33" name="Imagem 32">
            <a:hlinkClick r:id="rId19"/>
            <a:extLst>
              <a:ext uri="{FF2B5EF4-FFF2-40B4-BE49-F238E27FC236}">
                <a16:creationId xmlns:a16="http://schemas.microsoft.com/office/drawing/2014/main" id="{D444BE38-CBCD-2691-F50B-B3A3351F11B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45245" y="9968909"/>
            <a:ext cx="341088" cy="3410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94819" y="977558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2" name="TextBox 12"/>
          <p:cNvSpPr txBox="1"/>
          <p:nvPr/>
        </p:nvSpPr>
        <p:spPr>
          <a:xfrm>
            <a:off x="207519" y="3709259"/>
            <a:ext cx="7055421" cy="2906950"/>
          </a:xfrm>
          <a:prstGeom prst="rect">
            <a:avLst/>
          </a:prstGeom>
        </p:spPr>
        <p:txBody>
          <a:bodyPr lIns="0" tIns="0" rIns="0" bIns="0" rtlCol="0" anchor="t">
            <a:spAutoFit/>
          </a:bodyPr>
          <a:lstStyle/>
          <a:p>
            <a:pPr marL="300073" lvl="1" indent="-150036">
              <a:lnSpc>
                <a:spcPts val="1945"/>
              </a:lnSpc>
              <a:buFont typeface="Arial"/>
              <a:buChar char="•"/>
            </a:pPr>
            <a:r>
              <a:rPr lang="en-US" sz="1389">
                <a:solidFill>
                  <a:srgbClr val="000000"/>
                </a:solidFill>
                <a:latin typeface="Montserrat"/>
                <a:ea typeface="Montserrat"/>
                <a:cs typeface="Montserrat"/>
                <a:sym typeface="Montserrat"/>
              </a:rPr>
              <a:t>Fundada em 1905 pela fusão da “Ingersoll-SergeantDrillCompany” e “Rand DrillCompany”, empresas que foram fundadas em 1871.</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Headquarters - Davidson, North Carolina – USA.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Listada na bolsa de Nova York desde 1906.</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$14 bilhões valor da companhia.</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60.000 funcionários no mundo.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83 fabricas no mundo mais Escritórios Comerciais, Centros de Distrib. e Centros de Serviço.</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Canais diretos ou por distribuição, em mais de 100 países.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Marcas fortes: #1 ou #2 em seus respectivos segmentos.</a:t>
            </a:r>
          </a:p>
          <a:p>
            <a:pPr marL="300073" lvl="1" indent="-150036">
              <a:lnSpc>
                <a:spcPts val="1945"/>
              </a:lnSpc>
              <a:buFont typeface="Arial"/>
              <a:buChar char="•"/>
            </a:pPr>
            <a:r>
              <a:rPr lang="en-US" sz="1389">
                <a:solidFill>
                  <a:srgbClr val="000000"/>
                </a:solidFill>
                <a:latin typeface="Montserrat"/>
                <a:ea typeface="Montserrat"/>
                <a:cs typeface="Montserrat"/>
                <a:sym typeface="Montserrat"/>
              </a:rPr>
              <a:t> Mais de 108 anos de experiência em inovações e tecnológica.</a:t>
            </a:r>
          </a:p>
          <a:p>
            <a:pPr>
              <a:lnSpc>
                <a:spcPts val="1945"/>
              </a:lnSpc>
            </a:pPr>
            <a:endParaRPr lang="en-US" sz="1389">
              <a:solidFill>
                <a:srgbClr val="000000"/>
              </a:solidFill>
              <a:latin typeface="Montserrat"/>
              <a:ea typeface="Montserrat"/>
              <a:cs typeface="Montserrat"/>
              <a:sym typeface="Montserrat"/>
            </a:endParaRPr>
          </a:p>
        </p:txBody>
      </p:sp>
      <p:sp>
        <p:nvSpPr>
          <p:cNvPr id="13" name="Freeform 13"/>
          <p:cNvSpPr/>
          <p:nvPr/>
        </p:nvSpPr>
        <p:spPr>
          <a:xfrm>
            <a:off x="295862" y="2656015"/>
            <a:ext cx="6967079" cy="786545"/>
          </a:xfrm>
          <a:custGeom>
            <a:avLst/>
            <a:gdLst/>
            <a:ahLst/>
            <a:cxnLst/>
            <a:rect l="l" t="t" r="r" b="b"/>
            <a:pathLst>
              <a:path w="6967079" h="786545">
                <a:moveTo>
                  <a:pt x="0" y="0"/>
                </a:moveTo>
                <a:lnTo>
                  <a:pt x="6967079" y="0"/>
                </a:lnTo>
                <a:lnTo>
                  <a:pt x="6967079" y="786546"/>
                </a:lnTo>
                <a:lnTo>
                  <a:pt x="0" y="786546"/>
                </a:lnTo>
                <a:lnTo>
                  <a:pt x="0" y="0"/>
                </a:lnTo>
                <a:close/>
              </a:path>
            </a:pathLst>
          </a:custGeom>
          <a:blipFill>
            <a:blip r:embed="rId3"/>
            <a:stretch>
              <a:fillRect l="-2760" t="-26627" r="-2392" b="-24730"/>
            </a:stretch>
          </a:blipFill>
        </p:spPr>
      </p:sp>
      <p:sp>
        <p:nvSpPr>
          <p:cNvPr id="14" name="Freeform 14"/>
          <p:cNvSpPr/>
          <p:nvPr/>
        </p:nvSpPr>
        <p:spPr>
          <a:xfrm>
            <a:off x="323514" y="6799514"/>
            <a:ext cx="3268773" cy="2177820"/>
          </a:xfrm>
          <a:custGeom>
            <a:avLst/>
            <a:gdLst/>
            <a:ahLst/>
            <a:cxnLst/>
            <a:rect l="l" t="t" r="r" b="b"/>
            <a:pathLst>
              <a:path w="3268773" h="2177820">
                <a:moveTo>
                  <a:pt x="0" y="0"/>
                </a:moveTo>
                <a:lnTo>
                  <a:pt x="3268773" y="0"/>
                </a:lnTo>
                <a:lnTo>
                  <a:pt x="3268773" y="2177820"/>
                </a:lnTo>
                <a:lnTo>
                  <a:pt x="0" y="2177820"/>
                </a:lnTo>
                <a:lnTo>
                  <a:pt x="0" y="0"/>
                </a:lnTo>
                <a:close/>
              </a:path>
            </a:pathLst>
          </a:custGeom>
          <a:blipFill>
            <a:blip r:embed="rId4"/>
            <a:stretch>
              <a:fillRect/>
            </a:stretch>
          </a:blipFill>
        </p:spPr>
      </p:sp>
      <p:sp>
        <p:nvSpPr>
          <p:cNvPr id="15" name="Freeform 15"/>
          <p:cNvSpPr/>
          <p:nvPr/>
        </p:nvSpPr>
        <p:spPr>
          <a:xfrm>
            <a:off x="3685471" y="6829991"/>
            <a:ext cx="3577469" cy="2147345"/>
          </a:xfrm>
          <a:custGeom>
            <a:avLst/>
            <a:gdLst/>
            <a:ahLst/>
            <a:cxnLst/>
            <a:rect l="l" t="t" r="r" b="b"/>
            <a:pathLst>
              <a:path w="3577469" h="2147345">
                <a:moveTo>
                  <a:pt x="0" y="0"/>
                </a:moveTo>
                <a:lnTo>
                  <a:pt x="3577470" y="0"/>
                </a:lnTo>
                <a:lnTo>
                  <a:pt x="3577470" y="2147345"/>
                </a:lnTo>
                <a:lnTo>
                  <a:pt x="0" y="2147345"/>
                </a:lnTo>
                <a:lnTo>
                  <a:pt x="0" y="0"/>
                </a:lnTo>
                <a:close/>
              </a:path>
            </a:pathLst>
          </a:custGeom>
          <a:blipFill>
            <a:blip r:embed="rId5"/>
            <a:stretch>
              <a:fillRect l="-17904" r="-719"/>
            </a:stretch>
          </a:blipFill>
        </p:spPr>
      </p:sp>
      <p:sp>
        <p:nvSpPr>
          <p:cNvPr id="17" name="TextBox 17"/>
          <p:cNvSpPr txBox="1"/>
          <p:nvPr/>
        </p:nvSpPr>
        <p:spPr>
          <a:xfrm>
            <a:off x="375831" y="1246620"/>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INGERSOLLL RAND NO MUNDO</a:t>
            </a:r>
          </a:p>
        </p:txBody>
      </p:sp>
      <p:sp>
        <p:nvSpPr>
          <p:cNvPr id="18" name="TextBox 18"/>
          <p:cNvSpPr txBox="1"/>
          <p:nvPr/>
        </p:nvSpPr>
        <p:spPr>
          <a:xfrm>
            <a:off x="375831" y="1686040"/>
            <a:ext cx="6639246" cy="956993"/>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Pioneira na tecnologia de compressores a parafuso no mundo e em compressores com inversor de frequência, criou e patenteou a tecnologia HPM aplicada em seus compressores.</a:t>
            </a:r>
          </a:p>
          <a:p>
            <a:pPr algn="just">
              <a:lnSpc>
                <a:spcPts val="1913"/>
              </a:lnSpc>
            </a:pPr>
            <a:endParaRPr lang="en-US" sz="1367">
              <a:solidFill>
                <a:srgbClr val="000000"/>
              </a:solidFill>
              <a:latin typeface="Montserrat"/>
              <a:ea typeface="Montserrat"/>
              <a:cs typeface="Montserrat"/>
              <a:sym typeface="Montserrat"/>
            </a:endParaRPr>
          </a:p>
        </p:txBody>
      </p:sp>
      <p:sp>
        <p:nvSpPr>
          <p:cNvPr id="19" name="TextBox 19"/>
          <p:cNvSpPr txBox="1"/>
          <p:nvPr/>
        </p:nvSpPr>
        <p:spPr>
          <a:xfrm>
            <a:off x="3685471" y="9053536"/>
            <a:ext cx="3852989" cy="421269"/>
          </a:xfrm>
          <a:prstGeom prst="rect">
            <a:avLst/>
          </a:prstGeom>
        </p:spPr>
        <p:txBody>
          <a:bodyPr lIns="0" tIns="0" rIns="0" bIns="0" rtlCol="0" anchor="t">
            <a:spAutoFit/>
          </a:bodyPr>
          <a:lstStyle/>
          <a:p>
            <a:pPr>
              <a:lnSpc>
                <a:spcPts val="1679"/>
              </a:lnSpc>
            </a:pPr>
            <a:r>
              <a:rPr lang="en-US" sz="1200">
                <a:solidFill>
                  <a:srgbClr val="000000"/>
                </a:solidFill>
                <a:latin typeface="Open Sans"/>
                <a:ea typeface="Open Sans"/>
                <a:cs typeface="Open Sans"/>
                <a:sym typeface="Open Sans"/>
              </a:rPr>
              <a:t>Sede - Davidson, North Carolina – USA</a:t>
            </a:r>
          </a:p>
          <a:p>
            <a:pPr>
              <a:lnSpc>
                <a:spcPts val="1679"/>
              </a:lnSpc>
            </a:pPr>
            <a:endParaRPr lang="en-US" sz="1200">
              <a:solidFill>
                <a:srgbClr val="000000"/>
              </a:solidFill>
              <a:latin typeface="Open Sans"/>
              <a:ea typeface="Open Sans"/>
              <a:cs typeface="Open Sans"/>
              <a:sym typeface="Open Sans"/>
            </a:endParaRPr>
          </a:p>
        </p:txBody>
      </p:sp>
      <p:sp>
        <p:nvSpPr>
          <p:cNvPr id="20" name="TextBox 20"/>
          <p:cNvSpPr txBox="1"/>
          <p:nvPr/>
        </p:nvSpPr>
        <p:spPr>
          <a:xfrm>
            <a:off x="409731" y="9053536"/>
            <a:ext cx="3039082" cy="421269"/>
          </a:xfrm>
          <a:prstGeom prst="rect">
            <a:avLst/>
          </a:prstGeom>
        </p:spPr>
        <p:txBody>
          <a:bodyPr lIns="0" tIns="0" rIns="0" bIns="0" rtlCol="0" anchor="t">
            <a:spAutoFit/>
          </a:bodyPr>
          <a:lstStyle/>
          <a:p>
            <a:pPr algn="ctr">
              <a:lnSpc>
                <a:spcPts val="1679"/>
              </a:lnSpc>
            </a:pPr>
            <a:r>
              <a:rPr lang="en-US" sz="1200">
                <a:solidFill>
                  <a:srgbClr val="000000"/>
                </a:solidFill>
                <a:latin typeface="Open Sans"/>
                <a:ea typeface="Open Sans"/>
                <a:cs typeface="Open Sans"/>
                <a:sym typeface="Open Sans"/>
              </a:rPr>
              <a:t>Unidade produtiva - Campinas, SP - Brasil</a:t>
            </a:r>
          </a:p>
          <a:p>
            <a:pPr algn="ctr">
              <a:lnSpc>
                <a:spcPts val="1679"/>
              </a:lnSpc>
            </a:pPr>
            <a:endParaRPr lang="en-US" sz="1200">
              <a:solidFill>
                <a:srgbClr val="000000"/>
              </a:solidFill>
              <a:latin typeface="Open Sans"/>
              <a:ea typeface="Open Sans"/>
              <a:cs typeface="Open Sans"/>
              <a:sym typeface="Open Sans"/>
            </a:endParaRPr>
          </a:p>
        </p:txBody>
      </p:sp>
      <p:grpSp>
        <p:nvGrpSpPr>
          <p:cNvPr id="21" name="Group 8">
            <a:extLst>
              <a:ext uri="{FF2B5EF4-FFF2-40B4-BE49-F238E27FC236}">
                <a16:creationId xmlns:a16="http://schemas.microsoft.com/office/drawing/2014/main" id="{13A40E96-F669-0EF1-DBC2-99963601EE1F}"/>
              </a:ext>
            </a:extLst>
          </p:cNvPr>
          <p:cNvGrpSpPr/>
          <p:nvPr/>
        </p:nvGrpSpPr>
        <p:grpSpPr>
          <a:xfrm>
            <a:off x="1" y="10514133"/>
            <a:ext cx="7556500" cy="179269"/>
            <a:chOff x="0" y="0"/>
            <a:chExt cx="3047987" cy="131886"/>
          </a:xfrm>
        </p:grpSpPr>
        <p:sp>
          <p:nvSpPr>
            <p:cNvPr id="22" name="Freeform 9">
              <a:extLst>
                <a:ext uri="{FF2B5EF4-FFF2-40B4-BE49-F238E27FC236}">
                  <a16:creationId xmlns:a16="http://schemas.microsoft.com/office/drawing/2014/main" id="{326043C1-49A9-B98B-1344-ECB82358CB9C}"/>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3" name="TextBox 10">
              <a:extLst>
                <a:ext uri="{FF2B5EF4-FFF2-40B4-BE49-F238E27FC236}">
                  <a16:creationId xmlns:a16="http://schemas.microsoft.com/office/drawing/2014/main" id="{D2DDBB26-AABE-3B21-FC6E-50CCE913A46E}"/>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26" name="Imagem 25">
            <a:extLst>
              <a:ext uri="{FF2B5EF4-FFF2-40B4-BE49-F238E27FC236}">
                <a16:creationId xmlns:a16="http://schemas.microsoft.com/office/drawing/2014/main" id="{5D3656DF-3CBB-AF01-27EF-B505A684B6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50" y="82102"/>
            <a:ext cx="7722608" cy="8592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0" y="11149058"/>
            <a:ext cx="7647320" cy="241437"/>
            <a:chOff x="0" y="0"/>
            <a:chExt cx="3047987" cy="131886"/>
          </a:xfrm>
        </p:grpSpPr>
        <p:sp>
          <p:nvSpPr>
            <p:cNvPr id="9" name="Freeform 9"/>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0" name="TextBox 10"/>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11" name="Freeform 11"/>
          <p:cNvSpPr/>
          <p:nvPr/>
        </p:nvSpPr>
        <p:spPr>
          <a:xfrm>
            <a:off x="293558" y="10298879"/>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1096525" y="2452247"/>
            <a:ext cx="5342421" cy="7243960"/>
          </a:xfrm>
          <a:custGeom>
            <a:avLst/>
            <a:gdLst/>
            <a:ahLst/>
            <a:cxnLst/>
            <a:rect l="l" t="t" r="r" b="b"/>
            <a:pathLst>
              <a:path w="5342421" h="7243960">
                <a:moveTo>
                  <a:pt x="0" y="0"/>
                </a:moveTo>
                <a:lnTo>
                  <a:pt x="5342420" y="0"/>
                </a:lnTo>
                <a:lnTo>
                  <a:pt x="5342420" y="7243961"/>
                </a:lnTo>
                <a:lnTo>
                  <a:pt x="0" y="7243961"/>
                </a:lnTo>
                <a:lnTo>
                  <a:pt x="0" y="0"/>
                </a:lnTo>
                <a:close/>
              </a:path>
            </a:pathLst>
          </a:custGeom>
          <a:blipFill>
            <a:blip r:embed="rId3"/>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NOVA INGERSOLL RAND</a:t>
            </a:r>
          </a:p>
        </p:txBody>
      </p:sp>
      <p:sp>
        <p:nvSpPr>
          <p:cNvPr id="15" name="TextBox 15"/>
          <p:cNvSpPr txBox="1"/>
          <p:nvPr/>
        </p:nvSpPr>
        <p:spPr>
          <a:xfrm>
            <a:off x="494992" y="1639245"/>
            <a:ext cx="6639246" cy="70822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O vasto portfólio de produtos inclui marcas de forte legado, como Gardner Denver, Ingersoll Rand, Champion e outras marcas industriais:</a:t>
            </a:r>
          </a:p>
          <a:p>
            <a:pPr algn="just">
              <a:lnSpc>
                <a:spcPts val="1913"/>
              </a:lnSpc>
            </a:pPr>
            <a:endParaRPr lang="en-US" sz="1367">
              <a:solidFill>
                <a:srgbClr val="000000"/>
              </a:solidFill>
              <a:latin typeface="Montserrat"/>
              <a:ea typeface="Montserrat"/>
              <a:cs typeface="Montserrat"/>
              <a:sym typeface="Montserrat"/>
            </a:endParaRPr>
          </a:p>
        </p:txBody>
      </p:sp>
      <p:pic>
        <p:nvPicPr>
          <p:cNvPr id="17" name="Imagem 16">
            <a:extLst>
              <a:ext uri="{FF2B5EF4-FFF2-40B4-BE49-F238E27FC236}">
                <a16:creationId xmlns:a16="http://schemas.microsoft.com/office/drawing/2014/main" id="{42A405EF-683D-AF2E-1F26-5C7309CC27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508" y="-17839"/>
            <a:ext cx="7757008" cy="85924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3500" y="9753395"/>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409731" y="2423672"/>
            <a:ext cx="6538758" cy="6785504"/>
          </a:xfrm>
          <a:custGeom>
            <a:avLst/>
            <a:gdLst/>
            <a:ahLst/>
            <a:cxnLst/>
            <a:rect l="l" t="t" r="r" b="b"/>
            <a:pathLst>
              <a:path w="6538758" h="6785504">
                <a:moveTo>
                  <a:pt x="0" y="0"/>
                </a:moveTo>
                <a:lnTo>
                  <a:pt x="6538759" y="0"/>
                </a:lnTo>
                <a:lnTo>
                  <a:pt x="6538759" y="6785504"/>
                </a:lnTo>
                <a:lnTo>
                  <a:pt x="0" y="6785504"/>
                </a:lnTo>
                <a:lnTo>
                  <a:pt x="0" y="0"/>
                </a:lnTo>
                <a:close/>
              </a:path>
            </a:pathLst>
          </a:custGeom>
          <a:blipFill>
            <a:blip r:embed="rId3"/>
            <a:stretch>
              <a:fillRect/>
            </a:stretch>
          </a:blipFill>
        </p:spPr>
      </p:sp>
      <p:sp>
        <p:nvSpPr>
          <p:cNvPr id="14" name="TextBox 14"/>
          <p:cNvSpPr txBox="1"/>
          <p:nvPr/>
        </p:nvSpPr>
        <p:spPr>
          <a:xfrm>
            <a:off x="494992" y="108284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CASES DE SUCESSO</a:t>
            </a:r>
          </a:p>
        </p:txBody>
      </p:sp>
      <p:sp>
        <p:nvSpPr>
          <p:cNvPr id="15" name="TextBox 15"/>
          <p:cNvSpPr txBox="1"/>
          <p:nvPr/>
        </p:nvSpPr>
        <p:spPr>
          <a:xfrm>
            <a:off x="494992" y="1639245"/>
            <a:ext cx="6639246" cy="231978"/>
          </a:xfrm>
          <a:prstGeom prst="rect">
            <a:avLst/>
          </a:prstGeom>
        </p:spPr>
        <p:txBody>
          <a:bodyPr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Lista de clientes atendidos pela Evolução Compressores:</a:t>
            </a:r>
          </a:p>
        </p:txBody>
      </p:sp>
      <p:grpSp>
        <p:nvGrpSpPr>
          <p:cNvPr id="16" name="Group 8">
            <a:extLst>
              <a:ext uri="{FF2B5EF4-FFF2-40B4-BE49-F238E27FC236}">
                <a16:creationId xmlns:a16="http://schemas.microsoft.com/office/drawing/2014/main" id="{8F7C4B60-BE84-21AE-B3F4-37343949971D}"/>
              </a:ext>
            </a:extLst>
          </p:cNvPr>
          <p:cNvGrpSpPr/>
          <p:nvPr/>
        </p:nvGrpSpPr>
        <p:grpSpPr>
          <a:xfrm>
            <a:off x="-3500" y="10528423"/>
            <a:ext cx="7556500" cy="231978"/>
            <a:chOff x="0" y="0"/>
            <a:chExt cx="3047987" cy="131886"/>
          </a:xfrm>
        </p:grpSpPr>
        <p:sp>
          <p:nvSpPr>
            <p:cNvPr id="17" name="Freeform 9">
              <a:extLst>
                <a:ext uri="{FF2B5EF4-FFF2-40B4-BE49-F238E27FC236}">
                  <a16:creationId xmlns:a16="http://schemas.microsoft.com/office/drawing/2014/main" id="{E2E6687D-F0AF-7EA2-DA69-8AC8B88B882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18" name="TextBox 10">
              <a:extLst>
                <a:ext uri="{FF2B5EF4-FFF2-40B4-BE49-F238E27FC236}">
                  <a16:creationId xmlns:a16="http://schemas.microsoft.com/office/drawing/2014/main" id="{1E1CA844-6D19-1296-173F-08A4E8FFC5F6}"/>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pic>
        <p:nvPicPr>
          <p:cNvPr id="20" name="Imagem 19">
            <a:extLst>
              <a:ext uri="{FF2B5EF4-FFF2-40B4-BE49-F238E27FC236}">
                <a16:creationId xmlns:a16="http://schemas.microsoft.com/office/drawing/2014/main" id="{236429DE-A47B-D23B-4EEC-C447CB2B3B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370" y="39940"/>
            <a:ext cx="7870870" cy="8592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10059" y="9658608"/>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sp>
      <p:sp>
        <p:nvSpPr>
          <p:cNvPr id="13" name="Freeform 13"/>
          <p:cNvSpPr/>
          <p:nvPr/>
        </p:nvSpPr>
        <p:spPr>
          <a:xfrm>
            <a:off x="404460" y="2291343"/>
            <a:ext cx="601470" cy="502210"/>
          </a:xfrm>
          <a:custGeom>
            <a:avLst/>
            <a:gdLst/>
            <a:ahLst/>
            <a:cxnLst/>
            <a:rect l="l" t="t" r="r" b="b"/>
            <a:pathLst>
              <a:path w="601470" h="601470">
                <a:moveTo>
                  <a:pt x="0" y="0"/>
                </a:moveTo>
                <a:lnTo>
                  <a:pt x="601471" y="0"/>
                </a:lnTo>
                <a:lnTo>
                  <a:pt x="601471" y="601470"/>
                </a:lnTo>
                <a:lnTo>
                  <a:pt x="0" y="601470"/>
                </a:lnTo>
                <a:lnTo>
                  <a:pt x="0" y="0"/>
                </a:lnTo>
                <a:close/>
              </a:path>
            </a:pathLst>
          </a:custGeom>
          <a:blipFill>
            <a:blip r:embed="rId3"/>
            <a:stretch>
              <a:fillRect/>
            </a:stretch>
          </a:blipFill>
        </p:spPr>
      </p:sp>
      <p:sp>
        <p:nvSpPr>
          <p:cNvPr id="15" name="TextBox 15"/>
          <p:cNvSpPr txBox="1"/>
          <p:nvPr/>
        </p:nvSpPr>
        <p:spPr>
          <a:xfrm>
            <a:off x="494992" y="901870"/>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ITEM 01:</a:t>
            </a:r>
          </a:p>
        </p:txBody>
      </p:sp>
      <p:sp>
        <p:nvSpPr>
          <p:cNvPr id="16" name="TextBox 16"/>
          <p:cNvSpPr txBox="1"/>
          <p:nvPr/>
        </p:nvSpPr>
        <p:spPr>
          <a:xfrm>
            <a:off x="404460" y="1419891"/>
            <a:ext cx="3671689" cy="570862"/>
          </a:xfrm>
          <a:prstGeom prst="rect">
            <a:avLst/>
          </a:prstGeom>
        </p:spPr>
        <p:txBody>
          <a:bodyPr lIns="0" tIns="0" rIns="0" bIns="0" rtlCol="0" anchor="t">
            <a:spAutoFit/>
          </a:bodyPr>
          <a:lstStyle/>
          <a:p>
            <a:pPr lvl="0"/>
            <a:r>
              <a:rPr lang="pt-BR" sz="1200">
                <a:solidFill>
                  <a:srgbClr val="595959"/>
                </a:solidFill>
                <a:latin typeface="Montserrat" panose="00000500000000000000" pitchFamily="2" charset="0"/>
                <a:ea typeface="Arial"/>
                <a:cs typeface="Arial"/>
                <a:sym typeface="Arial"/>
              </a:rPr>
              <a:t>Compressor Ingersoll Rand®</a:t>
            </a:r>
            <a:endParaRPr lang="pt-BR" sz="1200">
              <a:latin typeface="Montserrat" panose="00000500000000000000" pitchFamily="2" charset="0"/>
            </a:endParaRPr>
          </a:p>
          <a:p>
            <a:pPr lvl="0"/>
            <a:r>
              <a:rPr lang="pt-BR" sz="1200">
                <a:solidFill>
                  <a:srgbClr val="595959"/>
                </a:solidFill>
                <a:latin typeface="Montserrat" panose="00000500000000000000" pitchFamily="2" charset="0"/>
                <a:ea typeface="Arial"/>
                <a:cs typeface="Arial"/>
                <a:sym typeface="Arial"/>
              </a:rPr>
              <a:t>Modelo:</a:t>
            </a:r>
            <a:r>
              <a:rPr lang="en-US" sz="1200">
                <a:solidFill>
                  <a:srgbClr val="000000"/>
                </a:solidFill>
                <a:latin typeface="Montserrat" panose="00000500000000000000" pitchFamily="2" charset="0"/>
                <a:ea typeface="Montserrat"/>
                <a:cs typeface="Montserrat"/>
                <a:sym typeface="Montserrat"/>
              </a:rPr>
              <a:t> </a:t>
            </a:r>
          </a:p>
          <a:p>
            <a:pPr algn="just">
              <a:lnSpc>
                <a:spcPts val="1679"/>
              </a:lnSpc>
            </a:pPr>
            <a:endParaRPr lang="en-US" sz="1200">
              <a:solidFill>
                <a:srgbClr val="000000"/>
              </a:solidFill>
              <a:latin typeface="Montserrat"/>
              <a:ea typeface="Montserrat"/>
              <a:cs typeface="Montserrat"/>
              <a:sym typeface="Montserrat"/>
            </a:endParaRPr>
          </a:p>
        </p:txBody>
      </p:sp>
      <p:sp>
        <p:nvSpPr>
          <p:cNvPr id="17" name="TextBox 17"/>
          <p:cNvSpPr txBox="1"/>
          <p:nvPr/>
        </p:nvSpPr>
        <p:spPr>
          <a:xfrm>
            <a:off x="1044345" y="2335607"/>
            <a:ext cx="2200505" cy="708228"/>
          </a:xfrm>
          <a:prstGeom prst="rect">
            <a:avLst/>
          </a:prstGeom>
        </p:spPr>
        <p:txBody>
          <a:bodyPr wrap="square" lIns="0" tIns="0" rIns="0" bIns="0" rtlCol="0" anchor="t">
            <a:spAutoFit/>
          </a:bodyPr>
          <a:lstStyle/>
          <a:p>
            <a:pPr algn="just">
              <a:lnSpc>
                <a:spcPts val="1913"/>
              </a:lnSpc>
            </a:pPr>
            <a:r>
              <a:rPr lang="en-US" sz="1367">
                <a:solidFill>
                  <a:srgbClr val="000000"/>
                </a:solidFill>
                <a:latin typeface="Montserrat"/>
                <a:ea typeface="Montserrat"/>
                <a:cs typeface="Montserrat"/>
                <a:sym typeface="Montserrat"/>
              </a:rPr>
              <a:t>Clique </a:t>
            </a:r>
            <a:r>
              <a:rPr lang="en-US" sz="1367" u="sng">
                <a:solidFill>
                  <a:srgbClr val="000000"/>
                </a:solidFill>
                <a:latin typeface="Montserrat"/>
                <a:ea typeface="Montserrat"/>
                <a:cs typeface="Montserrat"/>
                <a:sym typeface="Montserrat"/>
                <a:hlinkClick r:id="rId4" tooltip="https://drive.google.com/file/d/1qvswWTnSpSY-OKvazrC-aJ8r1c-cV4j2/view?usp=sharing"/>
              </a:rPr>
              <a:t>aqui</a:t>
            </a:r>
            <a:r>
              <a:rPr lang="en-US" sz="1367">
                <a:solidFill>
                  <a:srgbClr val="000000"/>
                </a:solidFill>
                <a:latin typeface="Montserrat"/>
                <a:ea typeface="Montserrat"/>
                <a:cs typeface="Montserrat"/>
                <a:sym typeface="Montserrat"/>
              </a:rPr>
              <a:t> ou aproxime a câmera do seu celular</a:t>
            </a:r>
          </a:p>
          <a:p>
            <a:pPr algn="just">
              <a:lnSpc>
                <a:spcPts val="1913"/>
              </a:lnSpc>
            </a:pPr>
            <a:endParaRPr lang="en-US" sz="1367">
              <a:solidFill>
                <a:srgbClr val="000000"/>
              </a:solidFill>
              <a:latin typeface="Montserrat"/>
              <a:ea typeface="Montserrat"/>
              <a:cs typeface="Montserrat"/>
              <a:sym typeface="Montserrat"/>
            </a:endParaRPr>
          </a:p>
        </p:txBody>
      </p:sp>
      <p:pic>
        <p:nvPicPr>
          <p:cNvPr id="25" name="Imagem 24">
            <a:extLst>
              <a:ext uri="{FF2B5EF4-FFF2-40B4-BE49-F238E27FC236}">
                <a16:creationId xmlns:a16="http://schemas.microsoft.com/office/drawing/2014/main" id="{9D56EE99-3254-F412-5942-7134C214F9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1615" y="-91506"/>
            <a:ext cx="7842011" cy="859247"/>
          </a:xfrm>
          <a:prstGeom prst="rect">
            <a:avLst/>
          </a:prstGeom>
        </p:spPr>
      </p:pic>
      <p:grpSp>
        <p:nvGrpSpPr>
          <p:cNvPr id="26" name="Group 8">
            <a:extLst>
              <a:ext uri="{FF2B5EF4-FFF2-40B4-BE49-F238E27FC236}">
                <a16:creationId xmlns:a16="http://schemas.microsoft.com/office/drawing/2014/main" id="{00392FE6-05E4-F5DB-7071-0F191DF1C8CE}"/>
              </a:ext>
            </a:extLst>
          </p:cNvPr>
          <p:cNvGrpSpPr/>
          <p:nvPr/>
        </p:nvGrpSpPr>
        <p:grpSpPr>
          <a:xfrm>
            <a:off x="-3500" y="10528423"/>
            <a:ext cx="7556500" cy="231978"/>
            <a:chOff x="0" y="0"/>
            <a:chExt cx="3047987" cy="131886"/>
          </a:xfrm>
        </p:grpSpPr>
        <p:sp>
          <p:nvSpPr>
            <p:cNvPr id="27" name="Freeform 9">
              <a:extLst>
                <a:ext uri="{FF2B5EF4-FFF2-40B4-BE49-F238E27FC236}">
                  <a16:creationId xmlns:a16="http://schemas.microsoft.com/office/drawing/2014/main" id="{04BD4FC0-BCB7-0FE6-5F03-C3D7BFA7AB93}"/>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8" name="TextBox 10">
              <a:extLst>
                <a:ext uri="{FF2B5EF4-FFF2-40B4-BE49-F238E27FC236}">
                  <a16:creationId xmlns:a16="http://schemas.microsoft.com/office/drawing/2014/main" id="{B7F566EC-2360-657F-E1BC-B4F765A1ACEB}"/>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7" name="TextBox 16">
            <a:extLst>
              <a:ext uri="{FF2B5EF4-FFF2-40B4-BE49-F238E27FC236}">
                <a16:creationId xmlns:a16="http://schemas.microsoft.com/office/drawing/2014/main" id="{4ECFA4D8-0203-24D5-F6F2-696C3434E373}"/>
              </a:ext>
            </a:extLst>
          </p:cNvPr>
          <p:cNvSpPr txBox="1"/>
          <p:nvPr/>
        </p:nvSpPr>
        <p:spPr>
          <a:xfrm>
            <a:off x="523723" y="2108557"/>
            <a:ext cx="3671689" cy="386196"/>
          </a:xfrm>
          <a:prstGeom prst="rect">
            <a:avLst/>
          </a:prstGeom>
        </p:spPr>
        <p:txBody>
          <a:bodyPr lIns="0" tIns="0" rIns="0" bIns="0" rtlCol="0" anchor="t">
            <a:spAutoFit/>
          </a:bodyPr>
          <a:lstStyle/>
          <a:p>
            <a:pPr lvl="0"/>
            <a:r>
              <a:rPr lang="pt-BR" sz="1200">
                <a:solidFill>
                  <a:srgbClr val="595959"/>
                </a:solidFill>
                <a:latin typeface="Montserrat" panose="00000500000000000000" pitchFamily="2" charset="0"/>
                <a:ea typeface="Arial"/>
                <a:cs typeface="Arial"/>
                <a:sym typeface="Arial"/>
              </a:rPr>
              <a:t>Consulte nosso catálogo:</a:t>
            </a:r>
            <a:endParaRPr lang="en-US" sz="1200">
              <a:solidFill>
                <a:srgbClr val="000000"/>
              </a:solidFill>
              <a:latin typeface="Montserrat" panose="00000500000000000000" pitchFamily="2" charset="0"/>
              <a:ea typeface="Montserrat"/>
              <a:cs typeface="Montserrat"/>
              <a:sym typeface="Montserrat"/>
            </a:endParaRPr>
          </a:p>
          <a:p>
            <a:pPr algn="just">
              <a:lnSpc>
                <a:spcPts val="1679"/>
              </a:lnSpc>
            </a:pPr>
            <a:endParaRPr lang="en-US" sz="1200">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48438" y="9821622"/>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p:cNvGrpSpPr/>
          <p:nvPr/>
        </p:nvGrpSpPr>
        <p:grpSpPr>
          <a:xfrm>
            <a:off x="494994" y="1704460"/>
            <a:ext cx="374337" cy="187168"/>
            <a:chOff x="0" y="0"/>
            <a:chExt cx="812800" cy="406400"/>
          </a:xfrm>
        </p:grpSpPr>
        <p:sp>
          <p:nvSpPr>
            <p:cNvPr id="14" name="Freeform 1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p:cNvSpPr txBox="1"/>
          <p:nvPr/>
        </p:nvSpPr>
        <p:spPr>
          <a:xfrm>
            <a:off x="447088" y="4309234"/>
            <a:ext cx="6639246" cy="1309526"/>
          </a:xfrm>
          <a:prstGeom prst="rect">
            <a:avLst/>
          </a:prstGeom>
        </p:spPr>
        <p:txBody>
          <a:bodyPr lIns="0" tIns="0" rIns="0" bIns="0" rtlCol="0" anchor="t">
            <a:spAutoFit/>
          </a:bodyPr>
          <a:lstStyle/>
          <a:p>
            <a:pPr lvl="0" indent="-63500">
              <a:buClr>
                <a:schemeClr val="dk1"/>
              </a:buClr>
              <a:buSzPts val="1000"/>
              <a:buFont typeface="Noto Sans Symbols"/>
              <a:buChar char="✔"/>
            </a:pPr>
            <a:r>
              <a:rPr lang="pt-BR" sz="1200">
                <a:solidFill>
                  <a:schemeClr val="dk1"/>
                </a:solidFill>
                <a:latin typeface="Arial"/>
                <a:ea typeface="Arial"/>
                <a:cs typeface="Arial"/>
                <a:sym typeface="Arial"/>
              </a:rPr>
              <a:t> </a:t>
            </a:r>
            <a:r>
              <a:rPr lang="pt-BR" sz="1200">
                <a:solidFill>
                  <a:schemeClr val="dk1"/>
                </a:solidFill>
                <a:latin typeface="Montserrat" panose="00000500000000000000" pitchFamily="2" charset="0"/>
                <a:ea typeface="Arial"/>
                <a:cs typeface="Arial"/>
                <a:sym typeface="Arial"/>
              </a:rPr>
              <a:t>Tubulação de aço INOX;</a:t>
            </a:r>
            <a:endParaRPr lang="pt-BR" sz="1200">
              <a:latin typeface="Montserrat" panose="00000500000000000000" pitchFamily="2" charset="0"/>
            </a:endParaRP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Não permite gotejamento de óleo;	</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Mangueiras flexíveis com malhas de aço;</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Selos de VITON</a:t>
            </a:r>
            <a:r>
              <a:rPr lang="pt-BR" sz="1200" baseline="30000">
                <a:solidFill>
                  <a:schemeClr val="dk1"/>
                </a:solidFill>
                <a:latin typeface="Montserrat" panose="00000500000000000000" pitchFamily="2" charset="0"/>
                <a:ea typeface="Arial"/>
                <a:cs typeface="Arial"/>
                <a:sym typeface="Arial"/>
              </a:rPr>
              <a:t>TM</a:t>
            </a:r>
            <a:r>
              <a:rPr lang="pt-BR" sz="1200">
                <a:solidFill>
                  <a:schemeClr val="dk1"/>
                </a:solidFill>
                <a:latin typeface="Montserrat" panose="00000500000000000000" pitchFamily="2" charset="0"/>
                <a:ea typeface="Arial"/>
                <a:cs typeface="Arial"/>
                <a:sym typeface="Arial"/>
              </a:rPr>
              <a:t>;</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NOTA: A concorrência utiliza mangotes prensados que rompem facilmente e que permitem gotejamentos de óleo e vazamentos de ar comprimido.</a:t>
            </a:r>
          </a:p>
          <a:p>
            <a:pPr algn="just">
              <a:lnSpc>
                <a:spcPts val="1679"/>
              </a:lnSpc>
            </a:pPr>
            <a:endParaRPr lang="en-US" sz="1200">
              <a:solidFill>
                <a:srgbClr val="000000"/>
              </a:solidFill>
              <a:latin typeface="Montserrat" panose="00000500000000000000" pitchFamily="2" charset="0"/>
              <a:ea typeface="Montserrat"/>
              <a:cs typeface="Montserrat"/>
              <a:sym typeface="Montserrat"/>
            </a:endParaRPr>
          </a:p>
        </p:txBody>
      </p:sp>
      <p:sp>
        <p:nvSpPr>
          <p:cNvPr id="18" name="TextBox 18"/>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p:cNvSpPr txBox="1"/>
          <p:nvPr/>
        </p:nvSpPr>
        <p:spPr>
          <a:xfrm>
            <a:off x="923320" y="1679390"/>
            <a:ext cx="6098005"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TECNOLOGIA V-SHIELD I COMPRESSOR LIVRE DE VAZAMENTOS</a:t>
            </a:r>
          </a:p>
        </p:txBody>
      </p:sp>
      <p:pic>
        <p:nvPicPr>
          <p:cNvPr id="24" name="Imagem 23">
            <a:extLst>
              <a:ext uri="{FF2B5EF4-FFF2-40B4-BE49-F238E27FC236}">
                <a16:creationId xmlns:a16="http://schemas.microsoft.com/office/drawing/2014/main" id="{469D1465-FCB0-19F6-0B2B-5FA5EEF1AE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150" y="-29691"/>
            <a:ext cx="7737150" cy="859247"/>
          </a:xfrm>
          <a:prstGeom prst="rect">
            <a:avLst/>
          </a:prstGeom>
        </p:spPr>
      </p:pic>
      <p:grpSp>
        <p:nvGrpSpPr>
          <p:cNvPr id="25" name="Group 8">
            <a:extLst>
              <a:ext uri="{FF2B5EF4-FFF2-40B4-BE49-F238E27FC236}">
                <a16:creationId xmlns:a16="http://schemas.microsoft.com/office/drawing/2014/main" id="{418FDBA1-DF8F-CEA9-7C91-65D78750C4EB}"/>
              </a:ext>
            </a:extLst>
          </p:cNvPr>
          <p:cNvGrpSpPr/>
          <p:nvPr/>
        </p:nvGrpSpPr>
        <p:grpSpPr>
          <a:xfrm>
            <a:off x="-3500" y="10528423"/>
            <a:ext cx="7556500" cy="231978"/>
            <a:chOff x="0" y="0"/>
            <a:chExt cx="3047987" cy="131886"/>
          </a:xfrm>
        </p:grpSpPr>
        <p:sp>
          <p:nvSpPr>
            <p:cNvPr id="26" name="Freeform 9">
              <a:extLst>
                <a:ext uri="{FF2B5EF4-FFF2-40B4-BE49-F238E27FC236}">
                  <a16:creationId xmlns:a16="http://schemas.microsoft.com/office/drawing/2014/main" id="{39402534-480B-EE0E-7680-84BB3722A4EB}"/>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7" name="TextBox 10">
              <a:extLst>
                <a:ext uri="{FF2B5EF4-FFF2-40B4-BE49-F238E27FC236}">
                  <a16:creationId xmlns:a16="http://schemas.microsoft.com/office/drawing/2014/main" id="{9F5E098C-FCAD-E910-E75B-2E648CBBEBB6}"/>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
        <p:nvSpPr>
          <p:cNvPr id="8" name="Google Shape;155;p5">
            <a:extLst>
              <a:ext uri="{FF2B5EF4-FFF2-40B4-BE49-F238E27FC236}">
                <a16:creationId xmlns:a16="http://schemas.microsoft.com/office/drawing/2014/main" id="{058D9F71-18D6-60B4-B881-298F14F55980}"/>
              </a:ext>
            </a:extLst>
          </p:cNvPr>
          <p:cNvSpPr/>
          <p:nvPr/>
        </p:nvSpPr>
        <p:spPr>
          <a:xfrm>
            <a:off x="845900" y="2055287"/>
            <a:ext cx="4594370"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Confira a Tecnologia V-Shield</a:t>
            </a:r>
            <a:endParaRPr sz="1100">
              <a:solidFill>
                <a:schemeClr val="dk1"/>
              </a:solidFill>
              <a:latin typeface="Montserrat" panose="00000500000000000000" pitchFamily="2" charset="0"/>
              <a:ea typeface="Arial"/>
              <a:cs typeface="Arial"/>
              <a:sym typeface="Arial"/>
            </a:endParaRPr>
          </a:p>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Clique </a:t>
            </a:r>
            <a:r>
              <a:rPr lang="pt-BR" sz="1100" u="sng">
                <a:solidFill>
                  <a:schemeClr val="dk1"/>
                </a:solidFill>
                <a:latin typeface="Montserrat" panose="00000500000000000000" pitchFamily="2" charset="0"/>
                <a:ea typeface="Arial"/>
                <a:cs typeface="Arial"/>
                <a:sym typeface="Arial"/>
                <a:hlinkClick r:id="rId4">
                  <a:extLst>
                    <a:ext uri="{A12FA001-AC4F-418D-AE19-62706E023703}">
                      <ahyp:hlinkClr xmlns:ahyp="http://schemas.microsoft.com/office/drawing/2018/hyperlinkcolor" val="tx"/>
                    </a:ext>
                  </a:extLst>
                </a:hlinkClick>
              </a:rPr>
              <a:t>aqui</a:t>
            </a:r>
            <a:r>
              <a:rPr lang="pt-BR" sz="1100">
                <a:solidFill>
                  <a:schemeClr val="dk1"/>
                </a:solidFill>
                <a:latin typeface="Montserrat" panose="00000500000000000000" pitchFamily="2" charset="0"/>
                <a:ea typeface="Arial"/>
                <a:cs typeface="Arial"/>
                <a:sym typeface="Arial"/>
              </a:rPr>
              <a:t> ou aproxime a câmera do seu celular no QR Code</a:t>
            </a:r>
            <a:endParaRPr sz="1100">
              <a:solidFill>
                <a:schemeClr val="dk1"/>
              </a:solidFill>
              <a:latin typeface="Montserrat" panose="00000500000000000000" pitchFamily="2" charset="0"/>
              <a:ea typeface="Arial"/>
              <a:cs typeface="Arial"/>
              <a:sym typeface="Arial"/>
            </a:endParaRPr>
          </a:p>
        </p:txBody>
      </p:sp>
      <p:pic>
        <p:nvPicPr>
          <p:cNvPr id="9" name="Google Shape;156;p5">
            <a:extLst>
              <a:ext uri="{FF2B5EF4-FFF2-40B4-BE49-F238E27FC236}">
                <a16:creationId xmlns:a16="http://schemas.microsoft.com/office/drawing/2014/main" id="{D11BCF44-82A3-D96B-0E07-CA675BF4B651}"/>
              </a:ext>
            </a:extLst>
          </p:cNvPr>
          <p:cNvPicPr preferRelativeResize="0"/>
          <p:nvPr/>
        </p:nvPicPr>
        <p:blipFill rotWithShape="1">
          <a:blip r:embed="rId5">
            <a:alphaModFix/>
          </a:blip>
          <a:srcRect/>
          <a:stretch/>
        </p:blipFill>
        <p:spPr>
          <a:xfrm>
            <a:off x="454116" y="2065990"/>
            <a:ext cx="464204" cy="395764"/>
          </a:xfrm>
          <a:prstGeom prst="rect">
            <a:avLst/>
          </a:prstGeom>
          <a:noFill/>
          <a:ln>
            <a:noFill/>
          </a:ln>
        </p:spPr>
      </p:pic>
      <p:pic>
        <p:nvPicPr>
          <p:cNvPr id="10" name="Google Shape;151;p5">
            <a:extLst>
              <a:ext uri="{FF2B5EF4-FFF2-40B4-BE49-F238E27FC236}">
                <a16:creationId xmlns:a16="http://schemas.microsoft.com/office/drawing/2014/main" id="{8E12130D-ADE3-AAAD-1560-065D148A2983}"/>
              </a:ext>
            </a:extLst>
          </p:cNvPr>
          <p:cNvPicPr preferRelativeResize="0"/>
          <p:nvPr/>
        </p:nvPicPr>
        <p:blipFill rotWithShape="1">
          <a:blip r:embed="rId6">
            <a:alphaModFix/>
          </a:blip>
          <a:srcRect/>
          <a:stretch/>
        </p:blipFill>
        <p:spPr>
          <a:xfrm>
            <a:off x="503774" y="2802309"/>
            <a:ext cx="1642244" cy="1265813"/>
          </a:xfrm>
          <a:prstGeom prst="rect">
            <a:avLst/>
          </a:prstGeom>
          <a:ln>
            <a:noFill/>
          </a:ln>
          <a:effectLst>
            <a:outerShdw blurRad="190500" algn="tl" rotWithShape="0">
              <a:srgbClr val="000000">
                <a:alpha val="70000"/>
              </a:srgbClr>
            </a:outerShdw>
          </a:effectLst>
        </p:spPr>
      </p:pic>
      <p:pic>
        <p:nvPicPr>
          <p:cNvPr id="12" name="Google Shape;152;p5" descr="T:\Rotary\Velocity\R-Series CGI  Images\V-shield_oring_exploded.jpg">
            <a:extLst>
              <a:ext uri="{FF2B5EF4-FFF2-40B4-BE49-F238E27FC236}">
                <a16:creationId xmlns:a16="http://schemas.microsoft.com/office/drawing/2014/main" id="{3E07D65F-062A-8154-34F3-E4F8022C9E17}"/>
              </a:ext>
            </a:extLst>
          </p:cNvPr>
          <p:cNvPicPr preferRelativeResize="0"/>
          <p:nvPr/>
        </p:nvPicPr>
        <p:blipFill rotWithShape="1">
          <a:blip r:embed="rId7">
            <a:alphaModFix/>
          </a:blip>
          <a:srcRect/>
          <a:stretch/>
        </p:blipFill>
        <p:spPr>
          <a:xfrm>
            <a:off x="2414856" y="2772766"/>
            <a:ext cx="1697701" cy="1295401"/>
          </a:xfrm>
          <a:prstGeom prst="rect">
            <a:avLst/>
          </a:prstGeom>
          <a:ln>
            <a:noFill/>
          </a:ln>
          <a:effectLst>
            <a:outerShdw blurRad="190500" algn="tl" rotWithShape="0">
              <a:srgbClr val="000000">
                <a:alpha val="70000"/>
              </a:srgbClr>
            </a:outerShdw>
          </a:effectLst>
        </p:spPr>
      </p:pic>
      <p:pic>
        <p:nvPicPr>
          <p:cNvPr id="20" name="Google Shape;153;p5">
            <a:extLst>
              <a:ext uri="{FF2B5EF4-FFF2-40B4-BE49-F238E27FC236}">
                <a16:creationId xmlns:a16="http://schemas.microsoft.com/office/drawing/2014/main" id="{B82E1291-60C1-5114-576A-42ABB62AD6A8}"/>
              </a:ext>
            </a:extLst>
          </p:cNvPr>
          <p:cNvPicPr preferRelativeResize="0"/>
          <p:nvPr/>
        </p:nvPicPr>
        <p:blipFill rotWithShape="1">
          <a:blip r:embed="rId8">
            <a:alphaModFix/>
          </a:blip>
          <a:srcRect/>
          <a:stretch/>
        </p:blipFill>
        <p:spPr>
          <a:xfrm>
            <a:off x="4520198" y="2787515"/>
            <a:ext cx="1981200" cy="1295400"/>
          </a:xfrm>
          <a:prstGeom prst="rect">
            <a:avLst/>
          </a:prstGeom>
          <a:ln>
            <a:noFill/>
          </a:ln>
          <a:effectLst>
            <a:outerShdw blurRad="190500" algn="tl" rotWithShape="0">
              <a:srgbClr val="000000">
                <a:alpha val="70000"/>
              </a:srgbClr>
            </a:outerShdw>
          </a:effectLst>
        </p:spPr>
      </p:pic>
      <p:grpSp>
        <p:nvGrpSpPr>
          <p:cNvPr id="22" name="Group 13">
            <a:extLst>
              <a:ext uri="{FF2B5EF4-FFF2-40B4-BE49-F238E27FC236}">
                <a16:creationId xmlns:a16="http://schemas.microsoft.com/office/drawing/2014/main" id="{44C6EAF4-8669-BF6B-EF4A-39A00CD7C111}"/>
              </a:ext>
            </a:extLst>
          </p:cNvPr>
          <p:cNvGrpSpPr/>
          <p:nvPr/>
        </p:nvGrpSpPr>
        <p:grpSpPr>
          <a:xfrm>
            <a:off x="409350" y="5763788"/>
            <a:ext cx="374337" cy="187168"/>
            <a:chOff x="0" y="0"/>
            <a:chExt cx="812800" cy="406400"/>
          </a:xfrm>
        </p:grpSpPr>
        <p:sp>
          <p:nvSpPr>
            <p:cNvPr id="23" name="Freeform 14">
              <a:extLst>
                <a:ext uri="{FF2B5EF4-FFF2-40B4-BE49-F238E27FC236}">
                  <a16:creationId xmlns:a16="http://schemas.microsoft.com/office/drawing/2014/main" id="{21651ADA-75C0-CE66-4F57-40AFCF330A45}"/>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2CE73B72-A01A-56DB-F86A-B77D4D232309}"/>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7" name="TextBox 19">
            <a:extLst>
              <a:ext uri="{FF2B5EF4-FFF2-40B4-BE49-F238E27FC236}">
                <a16:creationId xmlns:a16="http://schemas.microsoft.com/office/drawing/2014/main" id="{2494773B-3827-3FE9-5DAC-61A6363C9A48}"/>
              </a:ext>
            </a:extLst>
          </p:cNvPr>
          <p:cNvSpPr txBox="1"/>
          <p:nvPr/>
        </p:nvSpPr>
        <p:spPr>
          <a:xfrm>
            <a:off x="880394" y="5731630"/>
            <a:ext cx="6205940"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SISTEMA DE PROTEÇÃO PAC (PROGRESSIVE ADAPTIVE CONTROL)</a:t>
            </a:r>
          </a:p>
        </p:txBody>
      </p:sp>
      <p:pic>
        <p:nvPicPr>
          <p:cNvPr id="17" name="Google Shape;157;p5">
            <a:extLst>
              <a:ext uri="{FF2B5EF4-FFF2-40B4-BE49-F238E27FC236}">
                <a16:creationId xmlns:a16="http://schemas.microsoft.com/office/drawing/2014/main" id="{728CCF45-6A70-3709-ACC3-95A020F7760B}"/>
              </a:ext>
            </a:extLst>
          </p:cNvPr>
          <p:cNvPicPr preferRelativeResize="0"/>
          <p:nvPr/>
        </p:nvPicPr>
        <p:blipFill rotWithShape="1">
          <a:blip r:embed="rId9">
            <a:alphaModFix/>
          </a:blip>
          <a:srcRect/>
          <a:stretch/>
        </p:blipFill>
        <p:spPr>
          <a:xfrm>
            <a:off x="511651" y="6087655"/>
            <a:ext cx="451850" cy="368916"/>
          </a:xfrm>
          <a:prstGeom prst="rect">
            <a:avLst/>
          </a:prstGeom>
          <a:noFill/>
          <a:ln>
            <a:noFill/>
          </a:ln>
        </p:spPr>
      </p:pic>
      <p:sp>
        <p:nvSpPr>
          <p:cNvPr id="37" name="CaixaDeTexto 36">
            <a:extLst>
              <a:ext uri="{FF2B5EF4-FFF2-40B4-BE49-F238E27FC236}">
                <a16:creationId xmlns:a16="http://schemas.microsoft.com/office/drawing/2014/main" id="{43590920-BF15-D4F4-690C-455ADBC3DEDC}"/>
              </a:ext>
            </a:extLst>
          </p:cNvPr>
          <p:cNvSpPr txBox="1"/>
          <p:nvPr/>
        </p:nvSpPr>
        <p:spPr>
          <a:xfrm>
            <a:off x="889591" y="6064219"/>
            <a:ext cx="4594371" cy="430887"/>
          </a:xfrm>
          <a:prstGeom prst="rect">
            <a:avLst/>
          </a:prstGeom>
          <a:noFill/>
        </p:spPr>
        <p:txBody>
          <a:bodyPr wrap="square">
            <a:spAutoFit/>
          </a:bodyPr>
          <a:lstStyle/>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Confira o Sistema PAC</a:t>
            </a:r>
            <a:endParaRPr lang="pt-BR" sz="1100">
              <a:latin typeface="Montserrat" panose="00000500000000000000" pitchFamily="2" charset="0"/>
            </a:endParaRPr>
          </a:p>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Clique </a:t>
            </a:r>
            <a:r>
              <a:rPr lang="pt-BR" sz="1100" u="sng">
                <a:solidFill>
                  <a:schemeClr val="dk1"/>
                </a:solidFill>
                <a:latin typeface="Montserrat" panose="00000500000000000000" pitchFamily="2" charset="0"/>
                <a:ea typeface="Arial"/>
                <a:cs typeface="Arial"/>
                <a:sym typeface="Arial"/>
                <a:hlinkClick r:id="rId10">
                  <a:extLst>
                    <a:ext uri="{A12FA001-AC4F-418D-AE19-62706E023703}">
                      <ahyp:hlinkClr xmlns:ahyp="http://schemas.microsoft.com/office/drawing/2018/hyperlinkcolor" val="tx"/>
                    </a:ext>
                  </a:extLst>
                </a:hlinkClick>
              </a:rPr>
              <a:t>aqui</a:t>
            </a:r>
            <a:r>
              <a:rPr lang="pt-BR" sz="1100">
                <a:solidFill>
                  <a:schemeClr val="dk1"/>
                </a:solidFill>
                <a:latin typeface="Montserrat" panose="00000500000000000000" pitchFamily="2" charset="0"/>
                <a:ea typeface="Arial"/>
                <a:cs typeface="Arial"/>
                <a:sym typeface="Arial"/>
              </a:rPr>
              <a:t> ou aproxime a câmera do seu celular no QR Code</a:t>
            </a:r>
          </a:p>
        </p:txBody>
      </p:sp>
      <p:pic>
        <p:nvPicPr>
          <p:cNvPr id="39" name="Google Shape;151;p5">
            <a:extLst>
              <a:ext uri="{FF2B5EF4-FFF2-40B4-BE49-F238E27FC236}">
                <a16:creationId xmlns:a16="http://schemas.microsoft.com/office/drawing/2014/main" id="{4260E4AF-5B82-9C35-3C92-026B26C8E78C}"/>
              </a:ext>
            </a:extLst>
          </p:cNvPr>
          <p:cNvPicPr preferRelativeResize="0"/>
          <p:nvPr/>
        </p:nvPicPr>
        <p:blipFill rotWithShape="1">
          <a:blip r:embed="rId11">
            <a:alphaModFix/>
          </a:blip>
          <a:srcRect/>
          <a:stretch/>
        </p:blipFill>
        <p:spPr>
          <a:xfrm>
            <a:off x="496238" y="6741223"/>
            <a:ext cx="1610759" cy="1124489"/>
          </a:xfrm>
          <a:prstGeom prst="rect">
            <a:avLst/>
          </a:prstGeom>
          <a:ln>
            <a:noFill/>
          </a:ln>
          <a:effectLst>
            <a:outerShdw blurRad="190500" algn="tl" rotWithShape="0">
              <a:srgbClr val="000000">
                <a:alpha val="70000"/>
              </a:srgbClr>
            </a:outerShdw>
          </a:effectLst>
        </p:spPr>
      </p:pic>
      <p:pic>
        <p:nvPicPr>
          <p:cNvPr id="40" name="Google Shape;152;p5">
            <a:extLst>
              <a:ext uri="{FF2B5EF4-FFF2-40B4-BE49-F238E27FC236}">
                <a16:creationId xmlns:a16="http://schemas.microsoft.com/office/drawing/2014/main" id="{40A4A889-22C0-C4E8-58F4-750C97875367}"/>
              </a:ext>
            </a:extLst>
          </p:cNvPr>
          <p:cNvPicPr preferRelativeResize="0"/>
          <p:nvPr/>
        </p:nvPicPr>
        <p:blipFill rotWithShape="1">
          <a:blip r:embed="rId12">
            <a:alphaModFix/>
          </a:blip>
          <a:srcRect/>
          <a:stretch/>
        </p:blipFill>
        <p:spPr>
          <a:xfrm>
            <a:off x="2481812" y="6695811"/>
            <a:ext cx="1887526" cy="1124489"/>
          </a:xfrm>
          <a:prstGeom prst="rect">
            <a:avLst/>
          </a:prstGeom>
          <a:ln>
            <a:noFill/>
          </a:ln>
          <a:effectLst>
            <a:outerShdw blurRad="190500" algn="tl" rotWithShape="0">
              <a:srgbClr val="000000">
                <a:alpha val="70000"/>
              </a:srgbClr>
            </a:outerShdw>
          </a:effectLst>
        </p:spPr>
      </p:pic>
      <p:pic>
        <p:nvPicPr>
          <p:cNvPr id="41" name="Google Shape;153;p5" descr="T:\Rotary\Velocity\R-Series CGI  Images\filter01.jpg">
            <a:extLst>
              <a:ext uri="{FF2B5EF4-FFF2-40B4-BE49-F238E27FC236}">
                <a16:creationId xmlns:a16="http://schemas.microsoft.com/office/drawing/2014/main" id="{FC44EE1A-2661-804C-462E-56CCC37DA5B1}"/>
              </a:ext>
            </a:extLst>
          </p:cNvPr>
          <p:cNvPicPr preferRelativeResize="0"/>
          <p:nvPr/>
        </p:nvPicPr>
        <p:blipFill rotWithShape="1">
          <a:blip r:embed="rId13">
            <a:alphaModFix/>
          </a:blip>
          <a:srcRect t="24004" r="55414"/>
          <a:stretch/>
        </p:blipFill>
        <p:spPr>
          <a:xfrm>
            <a:off x="4976143" y="6666497"/>
            <a:ext cx="1069311" cy="1323870"/>
          </a:xfrm>
          <a:prstGeom prst="rect">
            <a:avLst/>
          </a:prstGeom>
          <a:ln>
            <a:noFill/>
          </a:ln>
          <a:effectLst>
            <a:outerShdw blurRad="190500" algn="tl" rotWithShape="0">
              <a:srgbClr val="000000">
                <a:alpha val="70000"/>
              </a:srgbClr>
            </a:outerShdw>
          </a:effectLst>
        </p:spPr>
      </p:pic>
      <p:sp>
        <p:nvSpPr>
          <p:cNvPr id="43" name="CaixaDeTexto 42">
            <a:extLst>
              <a:ext uri="{FF2B5EF4-FFF2-40B4-BE49-F238E27FC236}">
                <a16:creationId xmlns:a16="http://schemas.microsoft.com/office/drawing/2014/main" id="{C9EF8B49-28BD-3CC7-9702-2CD040CDD720}"/>
              </a:ext>
            </a:extLst>
          </p:cNvPr>
          <p:cNvSpPr txBox="1"/>
          <p:nvPr/>
        </p:nvSpPr>
        <p:spPr>
          <a:xfrm>
            <a:off x="514441" y="8006884"/>
            <a:ext cx="6557923" cy="1938992"/>
          </a:xfrm>
          <a:prstGeom prst="rect">
            <a:avLst/>
          </a:prstGeom>
          <a:noFill/>
        </p:spPr>
        <p:txBody>
          <a:bodyPr wrap="square">
            <a:spAutoFit/>
          </a:bodyPr>
          <a:lstStyle/>
          <a:p>
            <a:pPr marL="0" marR="0" lvl="0" indent="-63500" algn="l" rtl="0">
              <a:spcBef>
                <a:spcPts val="0"/>
              </a:spcBef>
              <a:spcAft>
                <a:spcPts val="0"/>
              </a:spcAft>
              <a:buClr>
                <a:schemeClr val="dk1"/>
              </a:buClr>
              <a:buSzPts val="1000"/>
              <a:buFont typeface="Noto Sans Symbols"/>
              <a:buChar char="✔"/>
            </a:pPr>
            <a:r>
              <a:rPr lang="pt-BR" sz="1800">
                <a:solidFill>
                  <a:schemeClr val="dk1"/>
                </a:solidFill>
                <a:latin typeface="Arial"/>
                <a:ea typeface="Arial"/>
                <a:cs typeface="Arial"/>
                <a:sym typeface="Arial"/>
              </a:rPr>
              <a:t> </a:t>
            </a:r>
            <a:r>
              <a:rPr lang="pt-BR" sz="1200">
                <a:solidFill>
                  <a:schemeClr val="dk1"/>
                </a:solidFill>
                <a:latin typeface="Montserrat" panose="00000500000000000000" pitchFamily="2" charset="0"/>
                <a:ea typeface="Arial"/>
                <a:cs typeface="Arial"/>
                <a:sym typeface="Arial"/>
              </a:rPr>
              <a:t>Indicador de desempenho do compressor em tempo real;</a:t>
            </a:r>
            <a:endParaRPr lang="pt-BR" sz="1200">
              <a:latin typeface="Montserrat" panose="00000500000000000000" pitchFamily="2" charset="0"/>
            </a:endParaRPr>
          </a:p>
          <a:p>
            <a:pPr marL="0" marR="0" lvl="0" indent="-63500" algn="l" rtl="0">
              <a:spcBef>
                <a:spcPts val="0"/>
              </a:spcBef>
              <a:spcAft>
                <a:spcPts val="0"/>
              </a:spcAft>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Evita paradas, pois adapta os parâmetros de operação automaticamente, as condições reais dos filtros;</a:t>
            </a:r>
            <a:endParaRPr lang="pt-BR" sz="1200">
              <a:latin typeface="Montserrat" panose="00000500000000000000" pitchFamily="2" charset="0"/>
            </a:endParaRPr>
          </a:p>
          <a:p>
            <a:pPr marL="0" marR="0" lvl="0" indent="-63500" algn="l" rtl="0">
              <a:spcBef>
                <a:spcPts val="0"/>
              </a:spcBef>
              <a:spcAft>
                <a:spcPts val="0"/>
              </a:spcAft>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válvula termostática reage rapidamente fazendo com que o compressor trabalhe sempre na temperatura ideal;</a:t>
            </a:r>
            <a:endParaRPr lang="pt-BR" sz="1200">
              <a:latin typeface="Montserrat" panose="00000500000000000000" pitchFamily="2" charset="0"/>
            </a:endParaRPr>
          </a:p>
          <a:p>
            <a:pPr marL="0" marR="0" lvl="0" indent="-63500" algn="l" rtl="0">
              <a:spcBef>
                <a:spcPts val="0"/>
              </a:spcBef>
              <a:spcAft>
                <a:spcPts val="0"/>
              </a:spcAft>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NOTA: A concorrência não monitora os filtros em tempo real, estes quando saturados causam paradas indesejadas</a:t>
            </a:r>
            <a:endParaRPr lang="pt-BR" sz="1200">
              <a:latin typeface="Montserrat" panose="00000500000000000000" pitchFamily="2" charset="0"/>
            </a:endParaRPr>
          </a:p>
          <a:p>
            <a:pPr marL="0" marR="0" lvl="0" indent="0" algn="l" rtl="0">
              <a:spcBef>
                <a:spcPts val="0"/>
              </a:spcBef>
              <a:spcAft>
                <a:spcPts val="0"/>
              </a:spcAft>
              <a:buNone/>
            </a:pPr>
            <a:r>
              <a:rPr lang="pt-BR" sz="1200">
                <a:solidFill>
                  <a:schemeClr val="dk1"/>
                </a:solidFill>
                <a:latin typeface="Montserrat" panose="00000500000000000000" pitchFamily="2" charset="0"/>
                <a:ea typeface="Arial"/>
                <a:cs typeface="Arial"/>
                <a:sym typeface="Arial"/>
              </a:rPr>
              <a:t>no compressor por sobrecarga de corrente elétrica e/ou alto diferencial  de temperatura</a:t>
            </a:r>
            <a:r>
              <a:rPr lang="pt-BR" sz="1800">
                <a:solidFill>
                  <a:schemeClr val="dk1"/>
                </a:solidFill>
                <a:latin typeface="Arial"/>
                <a:ea typeface="Arial"/>
                <a:cs typeface="Arial"/>
                <a:sym typeface="Arial"/>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46135-887C-D295-101B-44853B741983}"/>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48048754-3D49-CCEA-775E-7DBC2088380C}"/>
              </a:ext>
            </a:extLst>
          </p:cNvPr>
          <p:cNvSpPr/>
          <p:nvPr/>
        </p:nvSpPr>
        <p:spPr>
          <a:xfrm>
            <a:off x="181223" y="9897244"/>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a:extLst>
              <a:ext uri="{FF2B5EF4-FFF2-40B4-BE49-F238E27FC236}">
                <a16:creationId xmlns:a16="http://schemas.microsoft.com/office/drawing/2014/main" id="{064164F3-A188-71F8-827F-D8AA97A97F1A}"/>
              </a:ext>
            </a:extLst>
          </p:cNvPr>
          <p:cNvGrpSpPr/>
          <p:nvPr/>
        </p:nvGrpSpPr>
        <p:grpSpPr>
          <a:xfrm>
            <a:off x="476211" y="1657965"/>
            <a:ext cx="374337" cy="187168"/>
            <a:chOff x="0" y="0"/>
            <a:chExt cx="812800" cy="406400"/>
          </a:xfrm>
        </p:grpSpPr>
        <p:sp>
          <p:nvSpPr>
            <p:cNvPr id="14" name="Freeform 14">
              <a:extLst>
                <a:ext uri="{FF2B5EF4-FFF2-40B4-BE49-F238E27FC236}">
                  <a16:creationId xmlns:a16="http://schemas.microsoft.com/office/drawing/2014/main" id="{9D1BFE85-7A1B-C1FD-EDCF-98C023B47199}"/>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0B1DEBAD-5CA2-CACD-18DF-8D2514CDC0B5}"/>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a:extLst>
              <a:ext uri="{FF2B5EF4-FFF2-40B4-BE49-F238E27FC236}">
                <a16:creationId xmlns:a16="http://schemas.microsoft.com/office/drawing/2014/main" id="{0AE1EA83-B553-6C3A-3877-88EAD6C7F056}"/>
              </a:ext>
            </a:extLst>
          </p:cNvPr>
          <p:cNvSpPr txBox="1"/>
          <p:nvPr/>
        </p:nvSpPr>
        <p:spPr>
          <a:xfrm>
            <a:off x="429230" y="4415670"/>
            <a:ext cx="6639246" cy="1309526"/>
          </a:xfrm>
          <a:prstGeom prst="rect">
            <a:avLst/>
          </a:prstGeom>
        </p:spPr>
        <p:txBody>
          <a:bodyPr lIns="0" tIns="0" rIns="0" bIns="0" rtlCol="0" anchor="t">
            <a:spAutoFit/>
          </a:bodyPr>
          <a:lstStyle/>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Dois radiadores móveis: ar mais frio, fácil limpeza;</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Exaustor centrífugo: baixo consumo de energia e nível de ruído;</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Escudo térmico: compressor trabalha com a admissão de um ar mais frio;</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Sem chance de rompimento ocasionado pela solda devido as diferentes temperaturas do ar e óleo;</a:t>
            </a:r>
            <a:endParaRPr lang="pt-BR" sz="1200">
              <a:latin typeface="Montserrat" panose="00000500000000000000" pitchFamily="2" charset="0"/>
            </a:endParaRP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Menor temperatura de trabalho, desperdício em Kwh.</a:t>
            </a:r>
            <a:endParaRPr lang="pt-BR" sz="1200">
              <a:latin typeface="Montserrat" panose="00000500000000000000" pitchFamily="2" charset="0"/>
            </a:endParaRPr>
          </a:p>
          <a:p>
            <a:pPr algn="just">
              <a:lnSpc>
                <a:spcPts val="1679"/>
              </a:lnSpc>
            </a:pPr>
            <a:endParaRPr lang="en-US" sz="1200">
              <a:solidFill>
                <a:srgbClr val="000000"/>
              </a:solidFill>
              <a:latin typeface="Montserrat" panose="00000500000000000000" pitchFamily="2" charset="0"/>
              <a:ea typeface="Montserrat"/>
              <a:cs typeface="Montserrat"/>
              <a:sym typeface="Montserrat"/>
            </a:endParaRPr>
          </a:p>
        </p:txBody>
      </p:sp>
      <p:sp>
        <p:nvSpPr>
          <p:cNvPr id="18" name="TextBox 18">
            <a:extLst>
              <a:ext uri="{FF2B5EF4-FFF2-40B4-BE49-F238E27FC236}">
                <a16:creationId xmlns:a16="http://schemas.microsoft.com/office/drawing/2014/main" id="{52032CCF-A301-103A-30F0-B86F3079B07C}"/>
              </a:ext>
            </a:extLst>
          </p:cNvPr>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a:extLst>
              <a:ext uri="{FF2B5EF4-FFF2-40B4-BE49-F238E27FC236}">
                <a16:creationId xmlns:a16="http://schemas.microsoft.com/office/drawing/2014/main" id="{BB4D38D7-ACC8-818C-0E98-7C7A85DFE161}"/>
              </a:ext>
            </a:extLst>
          </p:cNvPr>
          <p:cNvSpPr txBox="1"/>
          <p:nvPr/>
        </p:nvSpPr>
        <p:spPr>
          <a:xfrm>
            <a:off x="963501" y="1633184"/>
            <a:ext cx="5976130" cy="236731"/>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SISTEMA DE REFRIGERAÇÃO SEQUENCIAL</a:t>
            </a:r>
          </a:p>
        </p:txBody>
      </p:sp>
      <p:pic>
        <p:nvPicPr>
          <p:cNvPr id="24" name="Imagem 23">
            <a:extLst>
              <a:ext uri="{FF2B5EF4-FFF2-40B4-BE49-F238E27FC236}">
                <a16:creationId xmlns:a16="http://schemas.microsoft.com/office/drawing/2014/main" id="{39F7A9ED-4384-E0B2-0934-5233E1C366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223" y="42102"/>
            <a:ext cx="7375277" cy="859247"/>
          </a:xfrm>
          <a:prstGeom prst="rect">
            <a:avLst/>
          </a:prstGeom>
        </p:spPr>
      </p:pic>
      <p:grpSp>
        <p:nvGrpSpPr>
          <p:cNvPr id="22" name="Group 13">
            <a:extLst>
              <a:ext uri="{FF2B5EF4-FFF2-40B4-BE49-F238E27FC236}">
                <a16:creationId xmlns:a16="http://schemas.microsoft.com/office/drawing/2014/main" id="{F122F9CC-C224-EBA2-7638-5EA2803E31F5}"/>
              </a:ext>
            </a:extLst>
          </p:cNvPr>
          <p:cNvGrpSpPr/>
          <p:nvPr/>
        </p:nvGrpSpPr>
        <p:grpSpPr>
          <a:xfrm>
            <a:off x="409350" y="6009824"/>
            <a:ext cx="374337" cy="187168"/>
            <a:chOff x="0" y="0"/>
            <a:chExt cx="812800" cy="406400"/>
          </a:xfrm>
        </p:grpSpPr>
        <p:sp>
          <p:nvSpPr>
            <p:cNvPr id="23" name="Freeform 14">
              <a:extLst>
                <a:ext uri="{FF2B5EF4-FFF2-40B4-BE49-F238E27FC236}">
                  <a16:creationId xmlns:a16="http://schemas.microsoft.com/office/drawing/2014/main" id="{5227EC3B-A49C-F80A-62C4-89A1289668B3}"/>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FA04A26E-9299-ABFC-3407-64B82F036C41}"/>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7" name="TextBox 19">
            <a:extLst>
              <a:ext uri="{FF2B5EF4-FFF2-40B4-BE49-F238E27FC236}">
                <a16:creationId xmlns:a16="http://schemas.microsoft.com/office/drawing/2014/main" id="{C3663B41-C6B7-65B3-EE6F-C45EA1FF549B}"/>
              </a:ext>
            </a:extLst>
          </p:cNvPr>
          <p:cNvSpPr txBox="1"/>
          <p:nvPr/>
        </p:nvSpPr>
        <p:spPr>
          <a:xfrm>
            <a:off x="901092" y="5991920"/>
            <a:ext cx="6266756"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MOTOR HÍBRIDO DE MAGNETO PERMANENTE (HPM)</a:t>
            </a:r>
          </a:p>
        </p:txBody>
      </p:sp>
      <p:pic>
        <p:nvPicPr>
          <p:cNvPr id="21" name="Google Shape;183;p6">
            <a:extLst>
              <a:ext uri="{FF2B5EF4-FFF2-40B4-BE49-F238E27FC236}">
                <a16:creationId xmlns:a16="http://schemas.microsoft.com/office/drawing/2014/main" id="{8EFA5AB3-9EC4-22E0-DF46-304FE8139A28}"/>
              </a:ext>
            </a:extLst>
          </p:cNvPr>
          <p:cNvPicPr preferRelativeResize="0"/>
          <p:nvPr/>
        </p:nvPicPr>
        <p:blipFill rotWithShape="1">
          <a:blip r:embed="rId4">
            <a:alphaModFix/>
          </a:blip>
          <a:srcRect/>
          <a:stretch/>
        </p:blipFill>
        <p:spPr>
          <a:xfrm>
            <a:off x="447088" y="1945561"/>
            <a:ext cx="516413" cy="430847"/>
          </a:xfrm>
          <a:prstGeom prst="rect">
            <a:avLst/>
          </a:prstGeom>
          <a:noFill/>
          <a:ln>
            <a:noFill/>
          </a:ln>
        </p:spPr>
      </p:pic>
      <p:sp>
        <p:nvSpPr>
          <p:cNvPr id="29" name="Google Shape;181;p6">
            <a:extLst>
              <a:ext uri="{FF2B5EF4-FFF2-40B4-BE49-F238E27FC236}">
                <a16:creationId xmlns:a16="http://schemas.microsoft.com/office/drawing/2014/main" id="{422281E8-29CD-1031-A860-8CC81558DE69}"/>
              </a:ext>
            </a:extLst>
          </p:cNvPr>
          <p:cNvSpPr/>
          <p:nvPr/>
        </p:nvSpPr>
        <p:spPr>
          <a:xfrm>
            <a:off x="915540" y="1951145"/>
            <a:ext cx="4506491"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Confira o Sistema de Refrigeração Sequencial</a:t>
            </a:r>
            <a:endParaRPr>
              <a:latin typeface="Montserrat" panose="00000500000000000000" pitchFamily="2" charset="0"/>
            </a:endParaRPr>
          </a:p>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Clique </a:t>
            </a:r>
            <a:r>
              <a:rPr lang="pt-BR" sz="1100" u="sng">
                <a:solidFill>
                  <a:schemeClr val="dk1"/>
                </a:solidFill>
                <a:latin typeface="Montserrat" panose="00000500000000000000" pitchFamily="2" charset="0"/>
                <a:ea typeface="Arial"/>
                <a:cs typeface="Arial"/>
                <a:sym typeface="Arial"/>
                <a:hlinkClick r:id="rId5">
                  <a:extLst>
                    <a:ext uri="{A12FA001-AC4F-418D-AE19-62706E023703}">
                      <ahyp:hlinkClr xmlns:ahyp="http://schemas.microsoft.com/office/drawing/2018/hyperlinkcolor" val="tx"/>
                    </a:ext>
                  </a:extLst>
                </a:hlinkClick>
              </a:rPr>
              <a:t>aqui</a:t>
            </a:r>
            <a:r>
              <a:rPr lang="pt-BR" sz="1100">
                <a:solidFill>
                  <a:schemeClr val="dk1"/>
                </a:solidFill>
                <a:latin typeface="Montserrat" panose="00000500000000000000" pitchFamily="2" charset="0"/>
                <a:ea typeface="Arial"/>
                <a:cs typeface="Arial"/>
                <a:sym typeface="Arial"/>
              </a:rPr>
              <a:t> ou aproxime a câmera do seu celular no QR Code</a:t>
            </a:r>
            <a:endParaRPr sz="1100">
              <a:solidFill>
                <a:schemeClr val="dk1"/>
              </a:solidFill>
              <a:latin typeface="Montserrat" panose="00000500000000000000" pitchFamily="2" charset="0"/>
              <a:ea typeface="Arial"/>
              <a:cs typeface="Arial"/>
              <a:sym typeface="Arial"/>
            </a:endParaRPr>
          </a:p>
        </p:txBody>
      </p:sp>
      <p:pic>
        <p:nvPicPr>
          <p:cNvPr id="30" name="Google Shape;170;p6">
            <a:extLst>
              <a:ext uri="{FF2B5EF4-FFF2-40B4-BE49-F238E27FC236}">
                <a16:creationId xmlns:a16="http://schemas.microsoft.com/office/drawing/2014/main" id="{E7137095-E423-7276-AA94-6201B1E3CDA0}"/>
              </a:ext>
            </a:extLst>
          </p:cNvPr>
          <p:cNvPicPr preferRelativeResize="0"/>
          <p:nvPr/>
        </p:nvPicPr>
        <p:blipFill rotWithShape="1">
          <a:blip r:embed="rId6">
            <a:alphaModFix/>
          </a:blip>
          <a:srcRect l="51168" t="12338" r="15844" b="18182"/>
          <a:stretch/>
        </p:blipFill>
        <p:spPr>
          <a:xfrm>
            <a:off x="641575" y="2789930"/>
            <a:ext cx="1571351" cy="1250794"/>
          </a:xfrm>
          <a:prstGeom prst="rect">
            <a:avLst/>
          </a:prstGeom>
          <a:ln>
            <a:noFill/>
          </a:ln>
          <a:effectLst>
            <a:outerShdw blurRad="190500" algn="tl" rotWithShape="0">
              <a:srgbClr val="000000">
                <a:alpha val="70000"/>
              </a:srgbClr>
            </a:outerShdw>
          </a:effectLst>
        </p:spPr>
      </p:pic>
      <p:grpSp>
        <p:nvGrpSpPr>
          <p:cNvPr id="44" name="Google Shape;171;p6">
            <a:extLst>
              <a:ext uri="{FF2B5EF4-FFF2-40B4-BE49-F238E27FC236}">
                <a16:creationId xmlns:a16="http://schemas.microsoft.com/office/drawing/2014/main" id="{F3EA55E8-6CAC-F8B7-9ACB-954D94395AD5}"/>
              </a:ext>
            </a:extLst>
          </p:cNvPr>
          <p:cNvGrpSpPr/>
          <p:nvPr/>
        </p:nvGrpSpPr>
        <p:grpSpPr>
          <a:xfrm>
            <a:off x="3563111" y="2677014"/>
            <a:ext cx="3065469" cy="1415015"/>
            <a:chOff x="0" y="2888"/>
            <a:chExt cx="47679" cy="18448"/>
          </a:xfrm>
        </p:grpSpPr>
        <p:pic>
          <p:nvPicPr>
            <p:cNvPr id="45" name="Google Shape;172;p6" descr="cooler_clean3">
              <a:extLst>
                <a:ext uri="{FF2B5EF4-FFF2-40B4-BE49-F238E27FC236}">
                  <a16:creationId xmlns:a16="http://schemas.microsoft.com/office/drawing/2014/main" id="{C4F357D3-8543-D31C-9FFA-8456F1B6D350}"/>
                </a:ext>
              </a:extLst>
            </p:cNvPr>
            <p:cNvPicPr preferRelativeResize="0"/>
            <p:nvPr/>
          </p:nvPicPr>
          <p:blipFill rotWithShape="1">
            <a:blip r:embed="rId7">
              <a:alphaModFix/>
            </a:blip>
            <a:srcRect/>
            <a:stretch/>
          </p:blipFill>
          <p:spPr>
            <a:xfrm>
              <a:off x="0" y="4572"/>
              <a:ext cx="14478" cy="16307"/>
            </a:xfrm>
            <a:prstGeom prst="rect">
              <a:avLst/>
            </a:prstGeom>
            <a:ln>
              <a:noFill/>
            </a:ln>
            <a:effectLst>
              <a:outerShdw blurRad="190500" algn="tl" rotWithShape="0">
                <a:srgbClr val="000000">
                  <a:alpha val="70000"/>
                </a:srgbClr>
              </a:outerShdw>
            </a:effectLst>
          </p:spPr>
        </p:pic>
        <p:pic>
          <p:nvPicPr>
            <p:cNvPr id="46" name="Google Shape;173;p6" descr="AC-TEFC">
              <a:extLst>
                <a:ext uri="{FF2B5EF4-FFF2-40B4-BE49-F238E27FC236}">
                  <a16:creationId xmlns:a16="http://schemas.microsoft.com/office/drawing/2014/main" id="{A8CCF4E5-7AF1-6ECD-3D9F-09027E46495D}"/>
                </a:ext>
              </a:extLst>
            </p:cNvPr>
            <p:cNvPicPr preferRelativeResize="0"/>
            <p:nvPr/>
          </p:nvPicPr>
          <p:blipFill rotWithShape="1">
            <a:blip r:embed="rId8">
              <a:alphaModFix/>
            </a:blip>
            <a:srcRect t="7510" b="6107"/>
            <a:stretch/>
          </p:blipFill>
          <p:spPr>
            <a:xfrm>
              <a:off x="28678" y="3810"/>
              <a:ext cx="19001" cy="17526"/>
            </a:xfrm>
            <a:prstGeom prst="rect">
              <a:avLst/>
            </a:prstGeom>
            <a:ln>
              <a:noFill/>
            </a:ln>
            <a:effectLst>
              <a:outerShdw blurRad="190500" algn="tl" rotWithShape="0">
                <a:srgbClr val="000000">
                  <a:alpha val="70000"/>
                </a:srgbClr>
              </a:outerShdw>
            </a:effectLst>
          </p:spPr>
        </p:pic>
        <p:sp>
          <p:nvSpPr>
            <p:cNvPr id="47" name="Google Shape;174;p6">
              <a:extLst>
                <a:ext uri="{FF2B5EF4-FFF2-40B4-BE49-F238E27FC236}">
                  <a16:creationId xmlns:a16="http://schemas.microsoft.com/office/drawing/2014/main" id="{985F0929-98F6-6BFD-2F25-573D1167B0B6}"/>
                </a:ext>
              </a:extLst>
            </p:cNvPr>
            <p:cNvSpPr/>
            <p:nvPr/>
          </p:nvSpPr>
          <p:spPr>
            <a:xfrm>
              <a:off x="39248" y="4637"/>
              <a:ext cx="4948" cy="10122"/>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100">
                <a:solidFill>
                  <a:schemeClr val="dk1"/>
                </a:solidFill>
                <a:latin typeface="Calibri"/>
                <a:ea typeface="Calibri"/>
                <a:cs typeface="Calibri"/>
                <a:sym typeface="Calibri"/>
              </a:endParaRPr>
            </a:p>
          </p:txBody>
        </p:sp>
        <p:sp>
          <p:nvSpPr>
            <p:cNvPr id="48" name="Google Shape;175;p6">
              <a:extLst>
                <a:ext uri="{FF2B5EF4-FFF2-40B4-BE49-F238E27FC236}">
                  <a16:creationId xmlns:a16="http://schemas.microsoft.com/office/drawing/2014/main" id="{16C2DC10-2385-0C99-348F-362756C3D60B}"/>
                </a:ext>
              </a:extLst>
            </p:cNvPr>
            <p:cNvSpPr txBox="1"/>
            <p:nvPr/>
          </p:nvSpPr>
          <p:spPr>
            <a:xfrm>
              <a:off x="15906" y="2888"/>
              <a:ext cx="12163" cy="670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00"/>
                <a:buFont typeface="Calibri"/>
                <a:buNone/>
              </a:pPr>
              <a:r>
                <a:rPr lang="pt-BR" sz="600" b="0" i="0" u="none" strike="noStrike" cap="none">
                  <a:solidFill>
                    <a:srgbClr val="000000"/>
                  </a:solidFill>
                  <a:latin typeface="Calibri"/>
                  <a:ea typeface="Calibri"/>
                  <a:cs typeface="Calibri"/>
                  <a:sym typeface="Calibri"/>
                </a:rPr>
                <a:t>RADIADORES DE ÓLEO/AR QUENTE INDEPENDENTES POSICIONADOS SEQUENCIALMENTE</a:t>
              </a:r>
              <a:endParaRPr sz="600" b="0" i="0" u="none" strike="noStrike" cap="none">
                <a:solidFill>
                  <a:schemeClr val="dk1"/>
                </a:solidFill>
                <a:latin typeface="Calibri"/>
                <a:ea typeface="Calibri"/>
                <a:cs typeface="Calibri"/>
                <a:sym typeface="Calibri"/>
              </a:endParaRPr>
            </a:p>
          </p:txBody>
        </p:sp>
        <p:cxnSp>
          <p:nvCxnSpPr>
            <p:cNvPr id="49" name="Google Shape;176;p6">
              <a:extLst>
                <a:ext uri="{FF2B5EF4-FFF2-40B4-BE49-F238E27FC236}">
                  <a16:creationId xmlns:a16="http://schemas.microsoft.com/office/drawing/2014/main" id="{8FCFF59B-C3F2-3B24-223A-B7A141A103BB}"/>
                </a:ext>
              </a:extLst>
            </p:cNvPr>
            <p:cNvCxnSpPr/>
            <p:nvPr/>
          </p:nvCxnSpPr>
          <p:spPr>
            <a:xfrm rot="10800000" flipH="1">
              <a:off x="28194" y="11430"/>
              <a:ext cx="10668" cy="4572"/>
            </a:xfrm>
            <a:prstGeom prst="straightConnector1">
              <a:avLst/>
            </a:prstGeom>
            <a:noFill/>
            <a:ln w="19050" cap="flat" cmpd="sng">
              <a:solidFill>
                <a:srgbClr val="FF0000"/>
              </a:solidFill>
              <a:prstDash val="solid"/>
              <a:round/>
              <a:headEnd type="none" w="med" len="med"/>
              <a:tailEnd type="stealth" w="med" len="med"/>
            </a:ln>
          </p:spPr>
        </p:cxnSp>
        <p:cxnSp>
          <p:nvCxnSpPr>
            <p:cNvPr id="50" name="Google Shape;177;p6">
              <a:extLst>
                <a:ext uri="{FF2B5EF4-FFF2-40B4-BE49-F238E27FC236}">
                  <a16:creationId xmlns:a16="http://schemas.microsoft.com/office/drawing/2014/main" id="{37EA99E8-E7DD-9BF5-3F6C-D763D37CF4B9}"/>
                </a:ext>
              </a:extLst>
            </p:cNvPr>
            <p:cNvCxnSpPr/>
            <p:nvPr/>
          </p:nvCxnSpPr>
          <p:spPr>
            <a:xfrm rot="5400000">
              <a:off x="9082" y="6960"/>
              <a:ext cx="8382" cy="7620"/>
            </a:xfrm>
            <a:prstGeom prst="straightConnector1">
              <a:avLst/>
            </a:prstGeom>
            <a:noFill/>
            <a:ln w="19050" cap="flat" cmpd="sng">
              <a:solidFill>
                <a:srgbClr val="FF0000"/>
              </a:solidFill>
              <a:prstDash val="solid"/>
              <a:round/>
              <a:headEnd type="none" w="med" len="med"/>
              <a:tailEnd type="stealth" w="med" len="med"/>
            </a:ln>
          </p:spPr>
        </p:cxnSp>
        <p:cxnSp>
          <p:nvCxnSpPr>
            <p:cNvPr id="51" name="Google Shape;178;p6">
              <a:extLst>
                <a:ext uri="{FF2B5EF4-FFF2-40B4-BE49-F238E27FC236}">
                  <a16:creationId xmlns:a16="http://schemas.microsoft.com/office/drawing/2014/main" id="{D3CB4C25-20EA-2391-2119-9263C020F528}"/>
                </a:ext>
              </a:extLst>
            </p:cNvPr>
            <p:cNvCxnSpPr/>
            <p:nvPr/>
          </p:nvCxnSpPr>
          <p:spPr>
            <a:xfrm rot="5400000">
              <a:off x="11749" y="8864"/>
              <a:ext cx="7620" cy="3048"/>
            </a:xfrm>
            <a:prstGeom prst="straightConnector1">
              <a:avLst/>
            </a:prstGeom>
            <a:noFill/>
            <a:ln w="19050" cap="flat" cmpd="sng">
              <a:solidFill>
                <a:srgbClr val="FF0000"/>
              </a:solidFill>
              <a:prstDash val="solid"/>
              <a:round/>
              <a:headEnd type="none" w="med" len="med"/>
              <a:tailEnd type="stealth" w="med" len="med"/>
            </a:ln>
          </p:spPr>
        </p:cxnSp>
      </p:grpSp>
      <p:pic>
        <p:nvPicPr>
          <p:cNvPr id="56" name="Google Shape;179;p6" descr="5.png">
            <a:extLst>
              <a:ext uri="{FF2B5EF4-FFF2-40B4-BE49-F238E27FC236}">
                <a16:creationId xmlns:a16="http://schemas.microsoft.com/office/drawing/2014/main" id="{CECA3DAA-E2FB-11D8-1483-92D4757341FE}"/>
              </a:ext>
            </a:extLst>
          </p:cNvPr>
          <p:cNvPicPr preferRelativeResize="0"/>
          <p:nvPr/>
        </p:nvPicPr>
        <p:blipFill rotWithShape="1">
          <a:blip r:embed="rId9">
            <a:alphaModFix/>
          </a:blip>
          <a:srcRect/>
          <a:stretch/>
        </p:blipFill>
        <p:spPr>
          <a:xfrm>
            <a:off x="1994131" y="3044476"/>
            <a:ext cx="1107584" cy="1076172"/>
          </a:xfrm>
          <a:prstGeom prst="rect">
            <a:avLst/>
          </a:prstGeom>
          <a:noFill/>
          <a:ln>
            <a:noFill/>
          </a:ln>
        </p:spPr>
      </p:pic>
      <p:sp>
        <p:nvSpPr>
          <p:cNvPr id="57" name="Google Shape;180;p6">
            <a:extLst>
              <a:ext uri="{FF2B5EF4-FFF2-40B4-BE49-F238E27FC236}">
                <a16:creationId xmlns:a16="http://schemas.microsoft.com/office/drawing/2014/main" id="{7FCE5B66-0557-A996-B512-EAE569F6E4E3}"/>
              </a:ext>
            </a:extLst>
          </p:cNvPr>
          <p:cNvSpPr txBox="1"/>
          <p:nvPr/>
        </p:nvSpPr>
        <p:spPr>
          <a:xfrm>
            <a:off x="1931876" y="3209273"/>
            <a:ext cx="1236910" cy="6001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100" b="1">
                <a:solidFill>
                  <a:schemeClr val="lt1"/>
                </a:solidFill>
                <a:latin typeface="Montserrat" panose="00000500000000000000" pitchFamily="2" charset="0"/>
                <a:ea typeface="Arial"/>
                <a:cs typeface="Arial"/>
                <a:sym typeface="Arial"/>
              </a:rPr>
              <a:t>EXCLUSIVO</a:t>
            </a:r>
            <a:endParaRPr sz="1100">
              <a:latin typeface="Montserrat" panose="00000500000000000000" pitchFamily="2" charset="0"/>
            </a:endParaRPr>
          </a:p>
          <a:p>
            <a:pPr marL="0" marR="0" lvl="0" indent="0" algn="ctr" rtl="0">
              <a:spcBef>
                <a:spcPts val="0"/>
              </a:spcBef>
              <a:spcAft>
                <a:spcPts val="0"/>
              </a:spcAft>
              <a:buNone/>
            </a:pPr>
            <a:r>
              <a:rPr lang="pt-BR" sz="1100" b="1">
                <a:solidFill>
                  <a:schemeClr val="lt1"/>
                </a:solidFill>
                <a:latin typeface="Montserrat" panose="00000500000000000000" pitchFamily="2" charset="0"/>
                <a:ea typeface="Arial"/>
                <a:cs typeface="Arial"/>
                <a:sym typeface="Arial"/>
              </a:rPr>
              <a:t>2 </a:t>
            </a:r>
            <a:endParaRPr sz="1100">
              <a:latin typeface="Montserrat" panose="00000500000000000000" pitchFamily="2" charset="0"/>
            </a:endParaRPr>
          </a:p>
          <a:p>
            <a:pPr marL="0" marR="0" lvl="0" indent="0" algn="ctr" rtl="0">
              <a:spcBef>
                <a:spcPts val="0"/>
              </a:spcBef>
              <a:spcAft>
                <a:spcPts val="0"/>
              </a:spcAft>
              <a:buNone/>
            </a:pPr>
            <a:r>
              <a:rPr lang="pt-BR" sz="1100" b="1">
                <a:solidFill>
                  <a:schemeClr val="lt1"/>
                </a:solidFill>
                <a:latin typeface="Montserrat" panose="00000500000000000000" pitchFamily="2" charset="0"/>
                <a:ea typeface="Arial"/>
                <a:cs typeface="Arial"/>
                <a:sym typeface="Arial"/>
              </a:rPr>
              <a:t>RADIADORES</a:t>
            </a:r>
            <a:endParaRPr sz="1100" b="1">
              <a:solidFill>
                <a:schemeClr val="lt1"/>
              </a:solidFill>
              <a:latin typeface="Montserrat" panose="00000500000000000000" pitchFamily="2" charset="0"/>
              <a:ea typeface="Arial"/>
              <a:cs typeface="Arial"/>
              <a:sym typeface="Arial"/>
            </a:endParaRPr>
          </a:p>
        </p:txBody>
      </p:sp>
      <p:pic>
        <p:nvPicPr>
          <p:cNvPr id="9" name="Google Shape;191;p6">
            <a:extLst>
              <a:ext uri="{FF2B5EF4-FFF2-40B4-BE49-F238E27FC236}">
                <a16:creationId xmlns:a16="http://schemas.microsoft.com/office/drawing/2014/main" id="{D50E2E33-A2BD-C2A8-85EE-FE658726F93B}"/>
              </a:ext>
            </a:extLst>
          </p:cNvPr>
          <p:cNvPicPr preferRelativeResize="0"/>
          <p:nvPr/>
        </p:nvPicPr>
        <p:blipFill rotWithShape="1">
          <a:blip r:embed="rId10">
            <a:alphaModFix/>
          </a:blip>
          <a:srcRect/>
          <a:stretch/>
        </p:blipFill>
        <p:spPr>
          <a:xfrm>
            <a:off x="392622" y="6374017"/>
            <a:ext cx="510711" cy="448553"/>
          </a:xfrm>
          <a:prstGeom prst="rect">
            <a:avLst/>
          </a:prstGeom>
          <a:noFill/>
          <a:ln>
            <a:noFill/>
          </a:ln>
        </p:spPr>
      </p:pic>
      <p:sp>
        <p:nvSpPr>
          <p:cNvPr id="10" name="CaixaDeTexto 9">
            <a:extLst>
              <a:ext uri="{FF2B5EF4-FFF2-40B4-BE49-F238E27FC236}">
                <a16:creationId xmlns:a16="http://schemas.microsoft.com/office/drawing/2014/main" id="{01F2FF2E-8B67-E243-2017-1C14A3E261C0}"/>
              </a:ext>
            </a:extLst>
          </p:cNvPr>
          <p:cNvSpPr txBox="1"/>
          <p:nvPr/>
        </p:nvSpPr>
        <p:spPr>
          <a:xfrm>
            <a:off x="865065" y="6399772"/>
            <a:ext cx="4930820" cy="461665"/>
          </a:xfrm>
          <a:prstGeom prst="rect">
            <a:avLst/>
          </a:prstGeom>
          <a:noFill/>
        </p:spPr>
        <p:txBody>
          <a:bodyPr wrap="square">
            <a:spAutoFit/>
          </a:bodyPr>
          <a:lstStyle/>
          <a:p>
            <a:pPr lvl="0"/>
            <a:r>
              <a:rPr lang="pt-BR" sz="1200">
                <a:solidFill>
                  <a:schemeClr val="dk1"/>
                </a:solidFill>
                <a:latin typeface="Montserrat" panose="00000500000000000000" pitchFamily="2" charset="0"/>
                <a:ea typeface="Arial"/>
                <a:cs typeface="Arial"/>
                <a:sym typeface="Arial"/>
              </a:rPr>
              <a:t>Confira o Motor HPM</a:t>
            </a:r>
            <a:endParaRPr lang="pt-BR" sz="1200">
              <a:latin typeface="Montserrat" panose="00000500000000000000" pitchFamily="2" charset="0"/>
            </a:endParaRPr>
          </a:p>
          <a:p>
            <a:pPr lvl="0"/>
            <a:r>
              <a:rPr lang="pt-BR" sz="1200">
                <a:solidFill>
                  <a:schemeClr val="dk1"/>
                </a:solidFill>
                <a:latin typeface="Montserrat" panose="00000500000000000000" pitchFamily="2" charset="0"/>
                <a:ea typeface="Arial"/>
                <a:cs typeface="Arial"/>
                <a:sym typeface="Arial"/>
              </a:rPr>
              <a:t>Clique </a:t>
            </a:r>
            <a:r>
              <a:rPr lang="pt-BR" sz="1200" u="sng">
                <a:solidFill>
                  <a:schemeClr val="dk1"/>
                </a:solidFill>
                <a:latin typeface="Montserrat" panose="00000500000000000000" pitchFamily="2" charset="0"/>
                <a:ea typeface="Arial"/>
                <a:cs typeface="Arial"/>
                <a:sym typeface="Arial"/>
                <a:hlinkClick r:id="rId11">
                  <a:extLst>
                    <a:ext uri="{A12FA001-AC4F-418D-AE19-62706E023703}">
                      <ahyp:hlinkClr xmlns:ahyp="http://schemas.microsoft.com/office/drawing/2018/hyperlinkcolor" val="tx"/>
                    </a:ext>
                  </a:extLst>
                </a:hlinkClick>
              </a:rPr>
              <a:t>aqui</a:t>
            </a:r>
            <a:r>
              <a:rPr lang="pt-BR" sz="1200">
                <a:solidFill>
                  <a:schemeClr val="dk1"/>
                </a:solidFill>
                <a:latin typeface="Montserrat" panose="00000500000000000000" pitchFamily="2" charset="0"/>
                <a:ea typeface="Arial"/>
                <a:cs typeface="Arial"/>
                <a:sym typeface="Arial"/>
              </a:rPr>
              <a:t> ou aproxime a câmera do seu celular no QR Code</a:t>
            </a:r>
          </a:p>
        </p:txBody>
      </p:sp>
      <p:pic>
        <p:nvPicPr>
          <p:cNvPr id="12" name="Imagem 11">
            <a:extLst>
              <a:ext uri="{FF2B5EF4-FFF2-40B4-BE49-F238E27FC236}">
                <a16:creationId xmlns:a16="http://schemas.microsoft.com/office/drawing/2014/main" id="{4CD5A849-73D5-C5B9-03F0-463AE5C31BBB}"/>
              </a:ext>
            </a:extLst>
          </p:cNvPr>
          <p:cNvPicPr>
            <a:picLocks noChangeAspect="1"/>
          </p:cNvPicPr>
          <p:nvPr/>
        </p:nvPicPr>
        <p:blipFill>
          <a:blip r:embed="rId12"/>
          <a:stretch>
            <a:fillRect/>
          </a:stretch>
        </p:blipFill>
        <p:spPr>
          <a:xfrm>
            <a:off x="599979" y="7162922"/>
            <a:ext cx="1311593" cy="1263015"/>
          </a:xfrm>
          <a:prstGeom prst="rect">
            <a:avLst/>
          </a:prstGeom>
        </p:spPr>
      </p:pic>
      <p:sp>
        <p:nvSpPr>
          <p:cNvPr id="20" name="CaixaDeTexto 19">
            <a:extLst>
              <a:ext uri="{FF2B5EF4-FFF2-40B4-BE49-F238E27FC236}">
                <a16:creationId xmlns:a16="http://schemas.microsoft.com/office/drawing/2014/main" id="{143D1F6A-92B2-CE4D-8091-CBD8DE0DD0BC}"/>
              </a:ext>
            </a:extLst>
          </p:cNvPr>
          <p:cNvSpPr txBox="1"/>
          <p:nvPr/>
        </p:nvSpPr>
        <p:spPr>
          <a:xfrm>
            <a:off x="2531582" y="7160264"/>
            <a:ext cx="4145280" cy="1938992"/>
          </a:xfrm>
          <a:prstGeom prst="rect">
            <a:avLst/>
          </a:prstGeom>
          <a:noFill/>
        </p:spPr>
        <p:txBody>
          <a:bodyPr wrap="square">
            <a:spAutoFit/>
          </a:bodyPr>
          <a:lstStyle/>
          <a:p>
            <a:pPr marL="0" algn="just" rtl="0" eaLnBrk="1" latinLnBrk="0" hangingPunct="1">
              <a:buNone/>
            </a:pPr>
            <a:r>
              <a:rPr lang="pt-BR" sz="1200" b="1" kern="1200">
                <a:solidFill>
                  <a:srgbClr val="000000"/>
                </a:solidFill>
                <a:effectLst/>
                <a:latin typeface="Montserrat" panose="00000500000000000000" pitchFamily="2" charset="0"/>
                <a:ea typeface="Arial" panose="020B0604020202020204" pitchFamily="34" charset="0"/>
                <a:cs typeface="Arial" panose="020B0604020202020204" pitchFamily="34" charset="0"/>
              </a:rPr>
              <a:t>Motor elétrico HPM:</a:t>
            </a:r>
            <a:endParaRPr lang="pt-BR" sz="1200">
              <a:effectLst/>
            </a:endParaRPr>
          </a:p>
          <a:p>
            <a:pPr marL="0" indent="-73152" algn="just" rtl="0" eaLnBrk="1" latinLnBrk="0" hangingPunct="1">
              <a:buNone/>
            </a:pPr>
            <a:r>
              <a:rPr lang="pt-BR" sz="1200" kern="1200">
                <a:solidFill>
                  <a:srgbClr val="000000"/>
                </a:solidFill>
                <a:effectLst/>
                <a:latin typeface="Montserrat" panose="00000500000000000000" pitchFamily="2" charset="0"/>
                <a:ea typeface="Arial" panose="020B0604020202020204" pitchFamily="34" charset="0"/>
                <a:cs typeface="Arial" panose="020B0604020202020204" pitchFamily="34" charset="0"/>
              </a:rPr>
              <a:t>2 inversores de frequência: motor principal e motor ventilador;</a:t>
            </a:r>
            <a:endParaRPr lang="pt-BR" sz="1200">
              <a:effectLst/>
            </a:endParaRPr>
          </a:p>
          <a:p>
            <a:pPr marL="0" indent="-73152" algn="just" rtl="0" eaLnBrk="1" latinLnBrk="0" hangingPunct="1">
              <a:buNone/>
            </a:pPr>
            <a:r>
              <a:rPr lang="pt-BR" sz="1200" kern="1200">
                <a:solidFill>
                  <a:srgbClr val="000000"/>
                </a:solidFill>
                <a:effectLst/>
                <a:latin typeface="Montserrat" panose="00000500000000000000" pitchFamily="2" charset="0"/>
                <a:ea typeface="Arial" panose="020B0604020202020204" pitchFamily="34" charset="0"/>
                <a:cs typeface="Arial" panose="020B0604020202020204" pitchFamily="34" charset="0"/>
              </a:rPr>
              <a:t>Proporciona maior economia de energia elétrica;</a:t>
            </a:r>
            <a:endParaRPr lang="pt-BR" sz="1200">
              <a:effectLst/>
            </a:endParaRPr>
          </a:p>
          <a:p>
            <a:pPr marL="0" indent="-73152" algn="just" rtl="0" eaLnBrk="1" latinLnBrk="0" hangingPunct="1">
              <a:buNone/>
            </a:pPr>
            <a:r>
              <a:rPr lang="pt-BR" sz="1200" kern="1200">
                <a:solidFill>
                  <a:srgbClr val="000000"/>
                </a:solidFill>
                <a:effectLst/>
                <a:latin typeface="Montserrat" panose="00000500000000000000" pitchFamily="2" charset="0"/>
                <a:ea typeface="Arial" panose="020B0604020202020204" pitchFamily="34" charset="0"/>
                <a:cs typeface="Arial" panose="020B0604020202020204" pitchFamily="34" charset="0"/>
              </a:rPr>
              <a:t>Partidas e paradas ilimitadas;</a:t>
            </a:r>
            <a:endParaRPr lang="pt-BR" sz="1200">
              <a:effectLst/>
            </a:endParaRPr>
          </a:p>
          <a:p>
            <a:pPr marL="0" indent="-73152" algn="just" rtl="0" eaLnBrk="1" latinLnBrk="0" hangingPunct="1">
              <a:buNone/>
            </a:pPr>
            <a:r>
              <a:rPr lang="pt-BR" sz="1200" kern="1200">
                <a:solidFill>
                  <a:srgbClr val="000000"/>
                </a:solidFill>
                <a:effectLst/>
                <a:latin typeface="Montserrat" panose="00000500000000000000" pitchFamily="2" charset="0"/>
                <a:ea typeface="Arial" panose="020B0604020202020204" pitchFamily="34" charset="0"/>
                <a:cs typeface="Arial" panose="020B0604020202020204" pitchFamily="34" charset="0"/>
              </a:rPr>
              <a:t>Não possui rolamentos o que dispensa manutenção;</a:t>
            </a:r>
            <a:endParaRPr lang="pt-BR" sz="1200">
              <a:effectLst/>
            </a:endParaRPr>
          </a:p>
          <a:p>
            <a:pPr marL="0" indent="-73152" algn="just" rtl="0" eaLnBrk="1" latinLnBrk="0" hangingPunct="1">
              <a:buNone/>
            </a:pPr>
            <a:r>
              <a:rPr lang="pt-BR" sz="1200" kern="1200">
                <a:solidFill>
                  <a:srgbClr val="000000"/>
                </a:solidFill>
                <a:effectLst/>
                <a:latin typeface="Montserrat" panose="00000500000000000000" pitchFamily="2" charset="0"/>
                <a:ea typeface="Arial" panose="020B0604020202020204" pitchFamily="34" charset="0"/>
                <a:cs typeface="Arial" panose="020B0604020202020204" pitchFamily="34" charset="0"/>
              </a:rPr>
              <a:t>Motor ocupa metade do espaço de um motor convencional;</a:t>
            </a:r>
            <a:endParaRPr lang="pt-BR" sz="1200">
              <a:effectLst/>
            </a:endParaRPr>
          </a:p>
          <a:p>
            <a:pPr marL="0" indent="-73152" algn="just" rtl="0" eaLnBrk="1" latinLnBrk="0" hangingPunct="1">
              <a:buNone/>
            </a:pPr>
            <a:r>
              <a:rPr lang="pt-BR" sz="1200" kern="1200">
                <a:solidFill>
                  <a:srgbClr val="000000"/>
                </a:solidFill>
                <a:effectLst/>
                <a:latin typeface="Montserrat" panose="00000500000000000000" pitchFamily="2" charset="0"/>
                <a:ea typeface="Arial" panose="020B0604020202020204" pitchFamily="34" charset="0"/>
                <a:cs typeface="Arial" panose="020B0604020202020204" pitchFamily="34" charset="0"/>
              </a:rPr>
              <a:t>Trabalha em ambientes de até 46°C;</a:t>
            </a:r>
            <a:endParaRPr lang="pt-BR" sz="1200">
              <a:effectLst/>
            </a:endParaRPr>
          </a:p>
        </p:txBody>
      </p:sp>
      <p:grpSp>
        <p:nvGrpSpPr>
          <p:cNvPr id="31" name="Group 8">
            <a:extLst>
              <a:ext uri="{FF2B5EF4-FFF2-40B4-BE49-F238E27FC236}">
                <a16:creationId xmlns:a16="http://schemas.microsoft.com/office/drawing/2014/main" id="{7CF2215C-B277-389C-D47E-529EE43F8707}"/>
              </a:ext>
            </a:extLst>
          </p:cNvPr>
          <p:cNvGrpSpPr/>
          <p:nvPr/>
        </p:nvGrpSpPr>
        <p:grpSpPr>
          <a:xfrm>
            <a:off x="24219" y="10693400"/>
            <a:ext cx="7556500" cy="231978"/>
            <a:chOff x="0" y="0"/>
            <a:chExt cx="3047987" cy="131886"/>
          </a:xfrm>
        </p:grpSpPr>
        <p:sp>
          <p:nvSpPr>
            <p:cNvPr id="32" name="Freeform 9">
              <a:extLst>
                <a:ext uri="{FF2B5EF4-FFF2-40B4-BE49-F238E27FC236}">
                  <a16:creationId xmlns:a16="http://schemas.microsoft.com/office/drawing/2014/main" id="{A0DEA5F3-FCFE-1734-E107-235C8612AAEF}"/>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33" name="TextBox 10">
              <a:extLst>
                <a:ext uri="{FF2B5EF4-FFF2-40B4-BE49-F238E27FC236}">
                  <a16:creationId xmlns:a16="http://schemas.microsoft.com/office/drawing/2014/main" id="{D5780266-BA99-8CE4-05A1-B7DFC090E8F5}"/>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extLst>
      <p:ext uri="{BB962C8B-B14F-4D97-AF65-F5344CB8AC3E}">
        <p14:creationId xmlns:p14="http://schemas.microsoft.com/office/powerpoint/2010/main" val="3279673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03F98-89BC-80DA-2D1D-37D8FF8497A2}"/>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E456A0A3-340F-27B5-397E-0B733C2720B3}"/>
              </a:ext>
            </a:extLst>
          </p:cNvPr>
          <p:cNvSpPr/>
          <p:nvPr/>
        </p:nvSpPr>
        <p:spPr>
          <a:xfrm>
            <a:off x="48438" y="9821622"/>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a:extLst>
              <a:ext uri="{FF2B5EF4-FFF2-40B4-BE49-F238E27FC236}">
                <a16:creationId xmlns:a16="http://schemas.microsoft.com/office/drawing/2014/main" id="{71C4BC26-21C6-996C-BE6E-B35B68659F64}"/>
              </a:ext>
            </a:extLst>
          </p:cNvPr>
          <p:cNvGrpSpPr/>
          <p:nvPr/>
        </p:nvGrpSpPr>
        <p:grpSpPr>
          <a:xfrm>
            <a:off x="476211" y="1657965"/>
            <a:ext cx="374337" cy="187168"/>
            <a:chOff x="0" y="0"/>
            <a:chExt cx="812800" cy="406400"/>
          </a:xfrm>
        </p:grpSpPr>
        <p:sp>
          <p:nvSpPr>
            <p:cNvPr id="14" name="Freeform 14">
              <a:extLst>
                <a:ext uri="{FF2B5EF4-FFF2-40B4-BE49-F238E27FC236}">
                  <a16:creationId xmlns:a16="http://schemas.microsoft.com/office/drawing/2014/main" id="{B5215E70-A047-884F-C108-54326E67B482}"/>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79C1150E-F04D-7910-7866-E6BAC8B1EBCE}"/>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6" name="TextBox 16">
            <a:extLst>
              <a:ext uri="{FF2B5EF4-FFF2-40B4-BE49-F238E27FC236}">
                <a16:creationId xmlns:a16="http://schemas.microsoft.com/office/drawing/2014/main" id="{FCE48A9A-4C74-718F-EB07-B035910257A7}"/>
              </a:ext>
            </a:extLst>
          </p:cNvPr>
          <p:cNvSpPr txBox="1"/>
          <p:nvPr/>
        </p:nvSpPr>
        <p:spPr>
          <a:xfrm>
            <a:off x="429230" y="4415670"/>
            <a:ext cx="6639246" cy="1309526"/>
          </a:xfrm>
          <a:prstGeom prst="rect">
            <a:avLst/>
          </a:prstGeom>
        </p:spPr>
        <p:txBody>
          <a:bodyPr lIns="0" tIns="0" rIns="0" bIns="0" rtlCol="0" anchor="t">
            <a:spAutoFit/>
          </a:bodyPr>
          <a:lstStyle/>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Dois radiadores móveis: ar mais frio, fácil limpeza;</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Exaustor centrífugo: baixo consumo de energia e nível de ruído;</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Escudo térmico: compressor trabalha com a admissão de um ar mais frio;</a:t>
            </a: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Sem chance de rompimento ocasionado pela solda devido as diferentes temperaturas do ar e óleo;</a:t>
            </a:r>
            <a:endParaRPr lang="pt-BR" sz="1200">
              <a:latin typeface="Montserrat" panose="00000500000000000000" pitchFamily="2" charset="0"/>
            </a:endParaRPr>
          </a:p>
          <a:p>
            <a:pPr lvl="0" indent="-63500">
              <a:buClr>
                <a:schemeClr val="dk1"/>
              </a:buClr>
              <a:buSzPts val="1000"/>
              <a:buFont typeface="Noto Sans Symbols"/>
              <a:buChar char="✔"/>
            </a:pPr>
            <a:r>
              <a:rPr lang="pt-BR" sz="1200">
                <a:solidFill>
                  <a:schemeClr val="dk1"/>
                </a:solidFill>
                <a:latin typeface="Montserrat" panose="00000500000000000000" pitchFamily="2" charset="0"/>
                <a:ea typeface="Arial"/>
                <a:cs typeface="Arial"/>
                <a:sym typeface="Arial"/>
              </a:rPr>
              <a:t> Menor temperatura de trabalho, desperdício em Kwh.</a:t>
            </a:r>
            <a:endParaRPr lang="pt-BR" sz="1200">
              <a:latin typeface="Montserrat" panose="00000500000000000000" pitchFamily="2" charset="0"/>
            </a:endParaRPr>
          </a:p>
          <a:p>
            <a:pPr algn="just">
              <a:lnSpc>
                <a:spcPts val="1679"/>
              </a:lnSpc>
            </a:pPr>
            <a:endParaRPr lang="en-US" sz="1200">
              <a:solidFill>
                <a:srgbClr val="000000"/>
              </a:solidFill>
              <a:latin typeface="Montserrat" panose="00000500000000000000" pitchFamily="2" charset="0"/>
              <a:ea typeface="Montserrat"/>
              <a:cs typeface="Montserrat"/>
              <a:sym typeface="Montserrat"/>
            </a:endParaRPr>
          </a:p>
        </p:txBody>
      </p:sp>
      <p:sp>
        <p:nvSpPr>
          <p:cNvPr id="18" name="TextBox 18">
            <a:extLst>
              <a:ext uri="{FF2B5EF4-FFF2-40B4-BE49-F238E27FC236}">
                <a16:creationId xmlns:a16="http://schemas.microsoft.com/office/drawing/2014/main" id="{BEEFA4A6-E87B-0894-D283-1139763DBB12}"/>
              </a:ext>
            </a:extLst>
          </p:cNvPr>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a:extLst>
              <a:ext uri="{FF2B5EF4-FFF2-40B4-BE49-F238E27FC236}">
                <a16:creationId xmlns:a16="http://schemas.microsoft.com/office/drawing/2014/main" id="{BA403DD6-A7CA-4B28-ECB1-7D701C6E8D1E}"/>
              </a:ext>
            </a:extLst>
          </p:cNvPr>
          <p:cNvSpPr txBox="1"/>
          <p:nvPr/>
        </p:nvSpPr>
        <p:spPr>
          <a:xfrm>
            <a:off x="963501" y="1633184"/>
            <a:ext cx="5976130" cy="236731"/>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SISTEMA DE REFRIGERAÇÃO SEQUENCIAL</a:t>
            </a:r>
          </a:p>
        </p:txBody>
      </p:sp>
      <p:pic>
        <p:nvPicPr>
          <p:cNvPr id="24" name="Imagem 23">
            <a:extLst>
              <a:ext uri="{FF2B5EF4-FFF2-40B4-BE49-F238E27FC236}">
                <a16:creationId xmlns:a16="http://schemas.microsoft.com/office/drawing/2014/main" id="{07ED6EA3-6506-1C4F-4198-D2F6EE9794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97" y="-46500"/>
            <a:ext cx="7737150" cy="859247"/>
          </a:xfrm>
          <a:prstGeom prst="rect">
            <a:avLst/>
          </a:prstGeom>
        </p:spPr>
      </p:pic>
      <p:grpSp>
        <p:nvGrpSpPr>
          <p:cNvPr id="22" name="Group 13">
            <a:extLst>
              <a:ext uri="{FF2B5EF4-FFF2-40B4-BE49-F238E27FC236}">
                <a16:creationId xmlns:a16="http://schemas.microsoft.com/office/drawing/2014/main" id="{BB9544DD-A58B-7D78-6157-65FEDE34AA85}"/>
              </a:ext>
            </a:extLst>
          </p:cNvPr>
          <p:cNvGrpSpPr/>
          <p:nvPr/>
        </p:nvGrpSpPr>
        <p:grpSpPr>
          <a:xfrm>
            <a:off x="409350" y="6009824"/>
            <a:ext cx="374337" cy="187168"/>
            <a:chOff x="0" y="0"/>
            <a:chExt cx="812800" cy="406400"/>
          </a:xfrm>
        </p:grpSpPr>
        <p:sp>
          <p:nvSpPr>
            <p:cNvPr id="23" name="Freeform 14">
              <a:extLst>
                <a:ext uri="{FF2B5EF4-FFF2-40B4-BE49-F238E27FC236}">
                  <a16:creationId xmlns:a16="http://schemas.microsoft.com/office/drawing/2014/main" id="{73CC754A-9093-D445-D19A-FFD3903C7974}"/>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5DE1BEB1-1FC6-EBCC-F536-0C3753ED1AB5}"/>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7" name="TextBox 19">
            <a:extLst>
              <a:ext uri="{FF2B5EF4-FFF2-40B4-BE49-F238E27FC236}">
                <a16:creationId xmlns:a16="http://schemas.microsoft.com/office/drawing/2014/main" id="{29CB816F-7525-F2AC-ECAA-DB8DD083777C}"/>
              </a:ext>
            </a:extLst>
          </p:cNvPr>
          <p:cNvSpPr txBox="1"/>
          <p:nvPr/>
        </p:nvSpPr>
        <p:spPr>
          <a:xfrm>
            <a:off x="915540" y="5960261"/>
            <a:ext cx="6266756"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MOTOR DE INDUÇÃO DE ALTA EFICIÊNCIA -WEG</a:t>
            </a:r>
          </a:p>
        </p:txBody>
      </p:sp>
      <p:pic>
        <p:nvPicPr>
          <p:cNvPr id="21" name="Google Shape;183;p6">
            <a:extLst>
              <a:ext uri="{FF2B5EF4-FFF2-40B4-BE49-F238E27FC236}">
                <a16:creationId xmlns:a16="http://schemas.microsoft.com/office/drawing/2014/main" id="{0135CE63-E2B3-9F8D-F3B6-57DBEF24A2C4}"/>
              </a:ext>
            </a:extLst>
          </p:cNvPr>
          <p:cNvPicPr preferRelativeResize="0"/>
          <p:nvPr/>
        </p:nvPicPr>
        <p:blipFill rotWithShape="1">
          <a:blip r:embed="rId4">
            <a:alphaModFix/>
          </a:blip>
          <a:srcRect/>
          <a:stretch/>
        </p:blipFill>
        <p:spPr>
          <a:xfrm>
            <a:off x="447088" y="1945561"/>
            <a:ext cx="516413" cy="430847"/>
          </a:xfrm>
          <a:prstGeom prst="rect">
            <a:avLst/>
          </a:prstGeom>
          <a:noFill/>
          <a:ln>
            <a:noFill/>
          </a:ln>
        </p:spPr>
      </p:pic>
      <p:sp>
        <p:nvSpPr>
          <p:cNvPr id="29" name="Google Shape;181;p6">
            <a:extLst>
              <a:ext uri="{FF2B5EF4-FFF2-40B4-BE49-F238E27FC236}">
                <a16:creationId xmlns:a16="http://schemas.microsoft.com/office/drawing/2014/main" id="{97F4B2B6-0A45-2FD2-1703-5A275E1C0AB6}"/>
              </a:ext>
            </a:extLst>
          </p:cNvPr>
          <p:cNvSpPr/>
          <p:nvPr/>
        </p:nvSpPr>
        <p:spPr>
          <a:xfrm>
            <a:off x="915540" y="1951145"/>
            <a:ext cx="4506491"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Confira o Sistema de Refrigeração Sequencial</a:t>
            </a:r>
            <a:endParaRPr>
              <a:latin typeface="Montserrat" panose="00000500000000000000" pitchFamily="2" charset="0"/>
            </a:endParaRPr>
          </a:p>
          <a:p>
            <a:pPr marL="0" marR="0" lvl="0" indent="0" algn="l" rtl="0">
              <a:spcBef>
                <a:spcPts val="0"/>
              </a:spcBef>
              <a:spcAft>
                <a:spcPts val="0"/>
              </a:spcAft>
              <a:buNone/>
            </a:pPr>
            <a:r>
              <a:rPr lang="pt-BR" sz="1100">
                <a:solidFill>
                  <a:schemeClr val="dk1"/>
                </a:solidFill>
                <a:latin typeface="Montserrat" panose="00000500000000000000" pitchFamily="2" charset="0"/>
                <a:ea typeface="Arial"/>
                <a:cs typeface="Arial"/>
                <a:sym typeface="Arial"/>
              </a:rPr>
              <a:t>Clique </a:t>
            </a:r>
            <a:r>
              <a:rPr lang="pt-BR" sz="1100" u="sng">
                <a:solidFill>
                  <a:schemeClr val="dk1"/>
                </a:solidFill>
                <a:latin typeface="Montserrat" panose="00000500000000000000" pitchFamily="2" charset="0"/>
                <a:ea typeface="Arial"/>
                <a:cs typeface="Arial"/>
                <a:sym typeface="Arial"/>
                <a:hlinkClick r:id="rId5">
                  <a:extLst>
                    <a:ext uri="{A12FA001-AC4F-418D-AE19-62706E023703}">
                      <ahyp:hlinkClr xmlns:ahyp="http://schemas.microsoft.com/office/drawing/2018/hyperlinkcolor" val="tx"/>
                    </a:ext>
                  </a:extLst>
                </a:hlinkClick>
              </a:rPr>
              <a:t>aqui</a:t>
            </a:r>
            <a:r>
              <a:rPr lang="pt-BR" sz="1100">
                <a:solidFill>
                  <a:schemeClr val="dk1"/>
                </a:solidFill>
                <a:latin typeface="Montserrat" panose="00000500000000000000" pitchFamily="2" charset="0"/>
                <a:ea typeface="Arial"/>
                <a:cs typeface="Arial"/>
                <a:sym typeface="Arial"/>
              </a:rPr>
              <a:t> ou aproxime a câmera do seu celular no QR Code</a:t>
            </a:r>
            <a:endParaRPr sz="1100">
              <a:solidFill>
                <a:schemeClr val="dk1"/>
              </a:solidFill>
              <a:latin typeface="Montserrat" panose="00000500000000000000" pitchFamily="2" charset="0"/>
              <a:ea typeface="Arial"/>
              <a:cs typeface="Arial"/>
              <a:sym typeface="Arial"/>
            </a:endParaRPr>
          </a:p>
        </p:txBody>
      </p:sp>
      <p:pic>
        <p:nvPicPr>
          <p:cNvPr id="30" name="Google Shape;170;p6">
            <a:extLst>
              <a:ext uri="{FF2B5EF4-FFF2-40B4-BE49-F238E27FC236}">
                <a16:creationId xmlns:a16="http://schemas.microsoft.com/office/drawing/2014/main" id="{C302A7AE-8620-3871-CF4D-032BBB62EB4E}"/>
              </a:ext>
            </a:extLst>
          </p:cNvPr>
          <p:cNvPicPr preferRelativeResize="0"/>
          <p:nvPr/>
        </p:nvPicPr>
        <p:blipFill rotWithShape="1">
          <a:blip r:embed="rId6">
            <a:alphaModFix/>
          </a:blip>
          <a:srcRect l="51168" t="12338" r="15844" b="18182"/>
          <a:stretch/>
        </p:blipFill>
        <p:spPr>
          <a:xfrm>
            <a:off x="641575" y="2789930"/>
            <a:ext cx="1571351" cy="1250794"/>
          </a:xfrm>
          <a:prstGeom prst="rect">
            <a:avLst/>
          </a:prstGeom>
          <a:ln>
            <a:noFill/>
          </a:ln>
          <a:effectLst>
            <a:outerShdw blurRad="190500" algn="tl" rotWithShape="0">
              <a:srgbClr val="000000">
                <a:alpha val="70000"/>
              </a:srgbClr>
            </a:outerShdw>
          </a:effectLst>
        </p:spPr>
      </p:pic>
      <p:grpSp>
        <p:nvGrpSpPr>
          <p:cNvPr id="44" name="Google Shape;171;p6">
            <a:extLst>
              <a:ext uri="{FF2B5EF4-FFF2-40B4-BE49-F238E27FC236}">
                <a16:creationId xmlns:a16="http://schemas.microsoft.com/office/drawing/2014/main" id="{13038547-F10C-66C5-F671-4D7F8A637980}"/>
              </a:ext>
            </a:extLst>
          </p:cNvPr>
          <p:cNvGrpSpPr/>
          <p:nvPr/>
        </p:nvGrpSpPr>
        <p:grpSpPr>
          <a:xfrm>
            <a:off x="3563111" y="2677014"/>
            <a:ext cx="3065469" cy="1415015"/>
            <a:chOff x="0" y="2888"/>
            <a:chExt cx="47679" cy="18448"/>
          </a:xfrm>
        </p:grpSpPr>
        <p:pic>
          <p:nvPicPr>
            <p:cNvPr id="45" name="Google Shape;172;p6" descr="cooler_clean3">
              <a:extLst>
                <a:ext uri="{FF2B5EF4-FFF2-40B4-BE49-F238E27FC236}">
                  <a16:creationId xmlns:a16="http://schemas.microsoft.com/office/drawing/2014/main" id="{E540E087-4559-330E-7D0D-66A62C0DB9FE}"/>
                </a:ext>
              </a:extLst>
            </p:cNvPr>
            <p:cNvPicPr preferRelativeResize="0"/>
            <p:nvPr/>
          </p:nvPicPr>
          <p:blipFill rotWithShape="1">
            <a:blip r:embed="rId7">
              <a:alphaModFix/>
            </a:blip>
            <a:srcRect/>
            <a:stretch/>
          </p:blipFill>
          <p:spPr>
            <a:xfrm>
              <a:off x="0" y="4572"/>
              <a:ext cx="14478" cy="16307"/>
            </a:xfrm>
            <a:prstGeom prst="rect">
              <a:avLst/>
            </a:prstGeom>
            <a:ln>
              <a:noFill/>
            </a:ln>
            <a:effectLst>
              <a:outerShdw blurRad="190500" algn="tl" rotWithShape="0">
                <a:srgbClr val="000000">
                  <a:alpha val="70000"/>
                </a:srgbClr>
              </a:outerShdw>
            </a:effectLst>
          </p:spPr>
        </p:pic>
        <p:pic>
          <p:nvPicPr>
            <p:cNvPr id="46" name="Google Shape;173;p6" descr="AC-TEFC">
              <a:extLst>
                <a:ext uri="{FF2B5EF4-FFF2-40B4-BE49-F238E27FC236}">
                  <a16:creationId xmlns:a16="http://schemas.microsoft.com/office/drawing/2014/main" id="{E8B1BFBD-3691-AEF4-83F5-D2E4488B73F4}"/>
                </a:ext>
              </a:extLst>
            </p:cNvPr>
            <p:cNvPicPr preferRelativeResize="0"/>
            <p:nvPr/>
          </p:nvPicPr>
          <p:blipFill rotWithShape="1">
            <a:blip r:embed="rId8">
              <a:alphaModFix/>
            </a:blip>
            <a:srcRect t="7510" b="6107"/>
            <a:stretch/>
          </p:blipFill>
          <p:spPr>
            <a:xfrm>
              <a:off x="28678" y="3810"/>
              <a:ext cx="19001" cy="17526"/>
            </a:xfrm>
            <a:prstGeom prst="rect">
              <a:avLst/>
            </a:prstGeom>
            <a:ln>
              <a:noFill/>
            </a:ln>
            <a:effectLst>
              <a:outerShdw blurRad="190500" algn="tl" rotWithShape="0">
                <a:srgbClr val="000000">
                  <a:alpha val="70000"/>
                </a:srgbClr>
              </a:outerShdw>
            </a:effectLst>
          </p:spPr>
        </p:pic>
        <p:sp>
          <p:nvSpPr>
            <p:cNvPr id="47" name="Google Shape;174;p6">
              <a:extLst>
                <a:ext uri="{FF2B5EF4-FFF2-40B4-BE49-F238E27FC236}">
                  <a16:creationId xmlns:a16="http://schemas.microsoft.com/office/drawing/2014/main" id="{C0A3E4C7-A14E-2027-3A3B-53B2AE74051B}"/>
                </a:ext>
              </a:extLst>
            </p:cNvPr>
            <p:cNvSpPr/>
            <p:nvPr/>
          </p:nvSpPr>
          <p:spPr>
            <a:xfrm>
              <a:off x="39248" y="4637"/>
              <a:ext cx="4948" cy="10122"/>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100">
                <a:solidFill>
                  <a:schemeClr val="dk1"/>
                </a:solidFill>
                <a:latin typeface="Calibri"/>
                <a:ea typeface="Calibri"/>
                <a:cs typeface="Calibri"/>
                <a:sym typeface="Calibri"/>
              </a:endParaRPr>
            </a:p>
          </p:txBody>
        </p:sp>
        <p:sp>
          <p:nvSpPr>
            <p:cNvPr id="48" name="Google Shape;175;p6">
              <a:extLst>
                <a:ext uri="{FF2B5EF4-FFF2-40B4-BE49-F238E27FC236}">
                  <a16:creationId xmlns:a16="http://schemas.microsoft.com/office/drawing/2014/main" id="{20A44C91-E92C-686B-78EA-97C23238E462}"/>
                </a:ext>
              </a:extLst>
            </p:cNvPr>
            <p:cNvSpPr txBox="1"/>
            <p:nvPr/>
          </p:nvSpPr>
          <p:spPr>
            <a:xfrm>
              <a:off x="15906" y="2888"/>
              <a:ext cx="12163" cy="670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00"/>
                <a:buFont typeface="Calibri"/>
                <a:buNone/>
              </a:pPr>
              <a:r>
                <a:rPr lang="pt-BR" sz="600" b="0" i="0" u="none" strike="noStrike" cap="none">
                  <a:solidFill>
                    <a:srgbClr val="000000"/>
                  </a:solidFill>
                  <a:latin typeface="Calibri"/>
                  <a:ea typeface="Calibri"/>
                  <a:cs typeface="Calibri"/>
                  <a:sym typeface="Calibri"/>
                </a:rPr>
                <a:t>RADIADORES DE ÓLEO/AR QUENTE INDEPENDENTES POSICIONADOS SEQUENCIALMENTE</a:t>
              </a:r>
              <a:endParaRPr sz="600" b="0" i="0" u="none" strike="noStrike" cap="none">
                <a:solidFill>
                  <a:schemeClr val="dk1"/>
                </a:solidFill>
                <a:latin typeface="Calibri"/>
                <a:ea typeface="Calibri"/>
                <a:cs typeface="Calibri"/>
                <a:sym typeface="Calibri"/>
              </a:endParaRPr>
            </a:p>
          </p:txBody>
        </p:sp>
        <p:cxnSp>
          <p:nvCxnSpPr>
            <p:cNvPr id="49" name="Google Shape;176;p6">
              <a:extLst>
                <a:ext uri="{FF2B5EF4-FFF2-40B4-BE49-F238E27FC236}">
                  <a16:creationId xmlns:a16="http://schemas.microsoft.com/office/drawing/2014/main" id="{00511FEA-6E1D-ADD4-B262-7296AE4FBFB0}"/>
                </a:ext>
              </a:extLst>
            </p:cNvPr>
            <p:cNvCxnSpPr/>
            <p:nvPr/>
          </p:nvCxnSpPr>
          <p:spPr>
            <a:xfrm rot="10800000" flipH="1">
              <a:off x="28194" y="11430"/>
              <a:ext cx="10668" cy="4572"/>
            </a:xfrm>
            <a:prstGeom prst="straightConnector1">
              <a:avLst/>
            </a:prstGeom>
            <a:noFill/>
            <a:ln w="19050" cap="flat" cmpd="sng">
              <a:solidFill>
                <a:srgbClr val="FF0000"/>
              </a:solidFill>
              <a:prstDash val="solid"/>
              <a:round/>
              <a:headEnd type="none" w="med" len="med"/>
              <a:tailEnd type="stealth" w="med" len="med"/>
            </a:ln>
          </p:spPr>
        </p:cxnSp>
        <p:cxnSp>
          <p:nvCxnSpPr>
            <p:cNvPr id="50" name="Google Shape;177;p6">
              <a:extLst>
                <a:ext uri="{FF2B5EF4-FFF2-40B4-BE49-F238E27FC236}">
                  <a16:creationId xmlns:a16="http://schemas.microsoft.com/office/drawing/2014/main" id="{14843D72-A306-39F4-9CF6-BDFF9E56A344}"/>
                </a:ext>
              </a:extLst>
            </p:cNvPr>
            <p:cNvCxnSpPr/>
            <p:nvPr/>
          </p:nvCxnSpPr>
          <p:spPr>
            <a:xfrm rot="5400000">
              <a:off x="9082" y="6960"/>
              <a:ext cx="8382" cy="7620"/>
            </a:xfrm>
            <a:prstGeom prst="straightConnector1">
              <a:avLst/>
            </a:prstGeom>
            <a:noFill/>
            <a:ln w="19050" cap="flat" cmpd="sng">
              <a:solidFill>
                <a:srgbClr val="FF0000"/>
              </a:solidFill>
              <a:prstDash val="solid"/>
              <a:round/>
              <a:headEnd type="none" w="med" len="med"/>
              <a:tailEnd type="stealth" w="med" len="med"/>
            </a:ln>
          </p:spPr>
        </p:cxnSp>
        <p:cxnSp>
          <p:nvCxnSpPr>
            <p:cNvPr id="51" name="Google Shape;178;p6">
              <a:extLst>
                <a:ext uri="{FF2B5EF4-FFF2-40B4-BE49-F238E27FC236}">
                  <a16:creationId xmlns:a16="http://schemas.microsoft.com/office/drawing/2014/main" id="{AC3F1C22-EDE4-29F0-E8F5-F874EFCDD0F3}"/>
                </a:ext>
              </a:extLst>
            </p:cNvPr>
            <p:cNvCxnSpPr/>
            <p:nvPr/>
          </p:nvCxnSpPr>
          <p:spPr>
            <a:xfrm rot="5400000">
              <a:off x="11749" y="8864"/>
              <a:ext cx="7620" cy="3048"/>
            </a:xfrm>
            <a:prstGeom prst="straightConnector1">
              <a:avLst/>
            </a:prstGeom>
            <a:noFill/>
            <a:ln w="19050" cap="flat" cmpd="sng">
              <a:solidFill>
                <a:srgbClr val="FF0000"/>
              </a:solidFill>
              <a:prstDash val="solid"/>
              <a:round/>
              <a:headEnd type="none" w="med" len="med"/>
              <a:tailEnd type="stealth" w="med" len="med"/>
            </a:ln>
          </p:spPr>
        </p:cxnSp>
      </p:grpSp>
      <p:pic>
        <p:nvPicPr>
          <p:cNvPr id="56" name="Google Shape;179;p6" descr="5.png">
            <a:extLst>
              <a:ext uri="{FF2B5EF4-FFF2-40B4-BE49-F238E27FC236}">
                <a16:creationId xmlns:a16="http://schemas.microsoft.com/office/drawing/2014/main" id="{9B510AB5-9349-D1C9-6342-0AECFC0A6882}"/>
              </a:ext>
            </a:extLst>
          </p:cNvPr>
          <p:cNvPicPr preferRelativeResize="0"/>
          <p:nvPr/>
        </p:nvPicPr>
        <p:blipFill rotWithShape="1">
          <a:blip r:embed="rId9">
            <a:alphaModFix/>
          </a:blip>
          <a:srcRect/>
          <a:stretch/>
        </p:blipFill>
        <p:spPr>
          <a:xfrm>
            <a:off x="1994131" y="3044476"/>
            <a:ext cx="1107584" cy="1076172"/>
          </a:xfrm>
          <a:prstGeom prst="rect">
            <a:avLst/>
          </a:prstGeom>
          <a:noFill/>
          <a:ln>
            <a:noFill/>
          </a:ln>
        </p:spPr>
      </p:pic>
      <p:sp>
        <p:nvSpPr>
          <p:cNvPr id="57" name="Google Shape;180;p6">
            <a:extLst>
              <a:ext uri="{FF2B5EF4-FFF2-40B4-BE49-F238E27FC236}">
                <a16:creationId xmlns:a16="http://schemas.microsoft.com/office/drawing/2014/main" id="{618B0948-179F-5168-54D2-F266C911F3A2}"/>
              </a:ext>
            </a:extLst>
          </p:cNvPr>
          <p:cNvSpPr txBox="1"/>
          <p:nvPr/>
        </p:nvSpPr>
        <p:spPr>
          <a:xfrm>
            <a:off x="1931876" y="3209273"/>
            <a:ext cx="1236910" cy="6001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1100" b="1">
                <a:solidFill>
                  <a:schemeClr val="lt1"/>
                </a:solidFill>
                <a:latin typeface="Montserrat" panose="00000500000000000000" pitchFamily="2" charset="0"/>
                <a:ea typeface="Arial"/>
                <a:cs typeface="Arial"/>
                <a:sym typeface="Arial"/>
              </a:rPr>
              <a:t>EXCLUSIVO</a:t>
            </a:r>
            <a:endParaRPr sz="1100">
              <a:latin typeface="Montserrat" panose="00000500000000000000" pitchFamily="2" charset="0"/>
            </a:endParaRPr>
          </a:p>
          <a:p>
            <a:pPr marL="0" marR="0" lvl="0" indent="0" algn="ctr" rtl="0">
              <a:spcBef>
                <a:spcPts val="0"/>
              </a:spcBef>
              <a:spcAft>
                <a:spcPts val="0"/>
              </a:spcAft>
              <a:buNone/>
            </a:pPr>
            <a:r>
              <a:rPr lang="pt-BR" sz="1100" b="1">
                <a:solidFill>
                  <a:schemeClr val="lt1"/>
                </a:solidFill>
                <a:latin typeface="Montserrat" panose="00000500000000000000" pitchFamily="2" charset="0"/>
                <a:ea typeface="Arial"/>
                <a:cs typeface="Arial"/>
                <a:sym typeface="Arial"/>
              </a:rPr>
              <a:t>2 </a:t>
            </a:r>
            <a:endParaRPr sz="1100">
              <a:latin typeface="Montserrat" panose="00000500000000000000" pitchFamily="2" charset="0"/>
            </a:endParaRPr>
          </a:p>
          <a:p>
            <a:pPr marL="0" marR="0" lvl="0" indent="0" algn="ctr" rtl="0">
              <a:spcBef>
                <a:spcPts val="0"/>
              </a:spcBef>
              <a:spcAft>
                <a:spcPts val="0"/>
              </a:spcAft>
              <a:buNone/>
            </a:pPr>
            <a:r>
              <a:rPr lang="pt-BR" sz="1100" b="1">
                <a:solidFill>
                  <a:schemeClr val="lt1"/>
                </a:solidFill>
                <a:latin typeface="Montserrat" panose="00000500000000000000" pitchFamily="2" charset="0"/>
                <a:ea typeface="Arial"/>
                <a:cs typeface="Arial"/>
                <a:sym typeface="Arial"/>
              </a:rPr>
              <a:t>RADIADORES</a:t>
            </a:r>
            <a:endParaRPr sz="1100" b="1">
              <a:solidFill>
                <a:schemeClr val="lt1"/>
              </a:solidFill>
              <a:latin typeface="Montserrat" panose="00000500000000000000" pitchFamily="2" charset="0"/>
              <a:ea typeface="Arial"/>
              <a:cs typeface="Arial"/>
              <a:sym typeface="Arial"/>
            </a:endParaRPr>
          </a:p>
        </p:txBody>
      </p:sp>
      <p:pic>
        <p:nvPicPr>
          <p:cNvPr id="9" name="Google Shape;204;p7" descr="T:\Rotary\_Competitive Teardown\R-Series\images\MOTOR_TEFC.png">
            <a:extLst>
              <a:ext uri="{FF2B5EF4-FFF2-40B4-BE49-F238E27FC236}">
                <a16:creationId xmlns:a16="http://schemas.microsoft.com/office/drawing/2014/main" id="{749A2C7B-39C4-B1FB-81C9-FD93952EEC1A}"/>
              </a:ext>
            </a:extLst>
          </p:cNvPr>
          <p:cNvPicPr preferRelativeResize="0"/>
          <p:nvPr/>
        </p:nvPicPr>
        <p:blipFill rotWithShape="1">
          <a:blip r:embed="rId10">
            <a:alphaModFix/>
          </a:blip>
          <a:srcRect/>
          <a:stretch/>
        </p:blipFill>
        <p:spPr>
          <a:xfrm>
            <a:off x="438560" y="6746242"/>
            <a:ext cx="1355273" cy="1263016"/>
          </a:xfrm>
          <a:prstGeom prst="rect">
            <a:avLst/>
          </a:prstGeom>
          <a:ln>
            <a:noFill/>
          </a:ln>
          <a:effectLst>
            <a:outerShdw blurRad="190500" algn="tl" rotWithShape="0">
              <a:srgbClr val="000000">
                <a:alpha val="70000"/>
              </a:srgbClr>
            </a:outerShdw>
          </a:effectLst>
        </p:spPr>
      </p:pic>
      <p:sp>
        <p:nvSpPr>
          <p:cNvPr id="12" name="CaixaDeTexto 11">
            <a:extLst>
              <a:ext uri="{FF2B5EF4-FFF2-40B4-BE49-F238E27FC236}">
                <a16:creationId xmlns:a16="http://schemas.microsoft.com/office/drawing/2014/main" id="{D15409EE-D59A-A18D-986F-A62D1F731200}"/>
              </a:ext>
            </a:extLst>
          </p:cNvPr>
          <p:cNvSpPr txBox="1"/>
          <p:nvPr/>
        </p:nvSpPr>
        <p:spPr>
          <a:xfrm>
            <a:off x="2212926" y="6746243"/>
            <a:ext cx="4810192" cy="1754326"/>
          </a:xfrm>
          <a:prstGeom prst="rect">
            <a:avLst/>
          </a:prstGeom>
          <a:noFill/>
        </p:spPr>
        <p:txBody>
          <a:bodyPr wrap="square">
            <a:spAutoFit/>
          </a:bodyPr>
          <a:lstStyle/>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Partida por inversor frequência;</a:t>
            </a:r>
          </a:p>
          <a:p>
            <a:pPr marR="0" lvl="0" algn="just" rtl="0">
              <a:spcBef>
                <a:spcPts val="0"/>
              </a:spcBef>
              <a:spcAft>
                <a:spcPts val="0"/>
              </a:spcAft>
              <a:buClr>
                <a:schemeClr val="dk1"/>
              </a:buClr>
              <a:buSzPts val="1100"/>
            </a:pPr>
            <a:endParaRPr lang="pt-BR" sz="1200">
              <a:solidFill>
                <a:schemeClr val="dk1"/>
              </a:solidFill>
              <a:latin typeface="Montserrat" panose="00000500000000000000" pitchFamily="2" charset="0"/>
              <a:ea typeface="Arial"/>
              <a:cs typeface="Arial"/>
              <a:sym typeface="Arial"/>
            </a:endParaRP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Motor de alta eficiência  IPW5S;</a:t>
            </a:r>
          </a:p>
          <a:p>
            <a:pPr marR="0" lvl="0" algn="just" rtl="0">
              <a:spcBef>
                <a:spcPts val="0"/>
              </a:spcBef>
              <a:spcAft>
                <a:spcPts val="0"/>
              </a:spcAft>
              <a:buClr>
                <a:schemeClr val="dk1"/>
              </a:buClr>
              <a:buSzPts val="1100"/>
            </a:pPr>
            <a:endParaRPr lang="pt-BR" sz="1200">
              <a:solidFill>
                <a:schemeClr val="dk1"/>
              </a:solidFill>
              <a:latin typeface="Montserrat" panose="00000500000000000000" pitchFamily="2" charset="0"/>
              <a:ea typeface="Arial"/>
              <a:cs typeface="Arial"/>
              <a:sym typeface="Arial"/>
            </a:endParaRP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Motor TEFC de alta performance;</a:t>
            </a:r>
          </a:p>
          <a:p>
            <a:pPr marR="0" lvl="0" algn="just" rtl="0">
              <a:spcBef>
                <a:spcPts val="0"/>
              </a:spcBef>
              <a:spcAft>
                <a:spcPts val="0"/>
              </a:spcAft>
              <a:buClr>
                <a:schemeClr val="dk1"/>
              </a:buClr>
              <a:buSzPts val="1100"/>
            </a:pPr>
            <a:endParaRPr lang="pt-BR" sz="1200">
              <a:solidFill>
                <a:schemeClr val="dk1"/>
              </a:solidFill>
              <a:latin typeface="Montserrat" panose="00000500000000000000" pitchFamily="2" charset="0"/>
              <a:ea typeface="Arial"/>
              <a:cs typeface="Arial"/>
              <a:sym typeface="Arial"/>
            </a:endParaRP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Trabalha em ambientes de até 46°C;</a:t>
            </a:r>
          </a:p>
          <a:p>
            <a:pPr marR="0" lvl="0" algn="just" rtl="0">
              <a:spcBef>
                <a:spcPts val="0"/>
              </a:spcBef>
              <a:spcAft>
                <a:spcPts val="0"/>
              </a:spcAft>
              <a:buClr>
                <a:schemeClr val="dk1"/>
              </a:buClr>
              <a:buSzPts val="1100"/>
            </a:pPr>
            <a:endParaRPr lang="pt-BR" sz="1200">
              <a:solidFill>
                <a:schemeClr val="dk1"/>
              </a:solidFill>
              <a:latin typeface="Montserrat" panose="00000500000000000000" pitchFamily="2" charset="0"/>
              <a:ea typeface="Arial"/>
              <a:cs typeface="Arial"/>
              <a:sym typeface="Arial"/>
            </a:endParaRPr>
          </a:p>
          <a:p>
            <a:pPr marL="0" marR="0" lvl="0" indent="-69850" algn="just"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Projetado para trabalhar em ambientes agressivos;</a:t>
            </a:r>
          </a:p>
        </p:txBody>
      </p:sp>
      <p:grpSp>
        <p:nvGrpSpPr>
          <p:cNvPr id="8" name="Group 8">
            <a:extLst>
              <a:ext uri="{FF2B5EF4-FFF2-40B4-BE49-F238E27FC236}">
                <a16:creationId xmlns:a16="http://schemas.microsoft.com/office/drawing/2014/main" id="{87D0DD68-3CE3-91C1-4F81-E06E44418AAC}"/>
              </a:ext>
            </a:extLst>
          </p:cNvPr>
          <p:cNvGrpSpPr/>
          <p:nvPr/>
        </p:nvGrpSpPr>
        <p:grpSpPr>
          <a:xfrm>
            <a:off x="24219" y="10693400"/>
            <a:ext cx="7556500" cy="231978"/>
            <a:chOff x="0" y="0"/>
            <a:chExt cx="3047987" cy="131886"/>
          </a:xfrm>
        </p:grpSpPr>
        <p:sp>
          <p:nvSpPr>
            <p:cNvPr id="10" name="Freeform 9">
              <a:extLst>
                <a:ext uri="{FF2B5EF4-FFF2-40B4-BE49-F238E27FC236}">
                  <a16:creationId xmlns:a16="http://schemas.microsoft.com/office/drawing/2014/main" id="{77FA9556-7520-9889-EA18-45E7406962D4}"/>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5" name="TextBox 10">
              <a:extLst>
                <a:ext uri="{FF2B5EF4-FFF2-40B4-BE49-F238E27FC236}">
                  <a16:creationId xmlns:a16="http://schemas.microsoft.com/office/drawing/2014/main" id="{B33E26DC-0C7D-DF31-4B66-4B925961FBBC}"/>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spTree>
    <p:extLst>
      <p:ext uri="{BB962C8B-B14F-4D97-AF65-F5344CB8AC3E}">
        <p14:creationId xmlns:p14="http://schemas.microsoft.com/office/powerpoint/2010/main" val="419761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A1383-0717-AE2B-69EB-3AD20310CD3E}"/>
            </a:ext>
          </a:extLst>
        </p:cNvPr>
        <p:cNvGrpSpPr/>
        <p:nvPr/>
      </p:nvGrpSpPr>
      <p:grpSpPr>
        <a:xfrm>
          <a:off x="0" y="0"/>
          <a:ext cx="0" cy="0"/>
          <a:chOff x="0" y="0"/>
          <a:chExt cx="0" cy="0"/>
        </a:xfrm>
      </p:grpSpPr>
      <p:sp>
        <p:nvSpPr>
          <p:cNvPr id="11" name="Freeform 11">
            <a:extLst>
              <a:ext uri="{FF2B5EF4-FFF2-40B4-BE49-F238E27FC236}">
                <a16:creationId xmlns:a16="http://schemas.microsoft.com/office/drawing/2014/main" id="{B23CC0B9-FA9E-9474-6F2B-47DA71C4F897}"/>
              </a:ext>
            </a:extLst>
          </p:cNvPr>
          <p:cNvSpPr/>
          <p:nvPr/>
        </p:nvSpPr>
        <p:spPr>
          <a:xfrm>
            <a:off x="48438" y="9821622"/>
            <a:ext cx="2350359" cy="891017"/>
          </a:xfrm>
          <a:custGeom>
            <a:avLst/>
            <a:gdLst/>
            <a:ahLst/>
            <a:cxnLst/>
            <a:rect l="l" t="t" r="r" b="b"/>
            <a:pathLst>
              <a:path w="2350359" h="891017">
                <a:moveTo>
                  <a:pt x="0" y="0"/>
                </a:moveTo>
                <a:lnTo>
                  <a:pt x="2350359" y="0"/>
                </a:lnTo>
                <a:lnTo>
                  <a:pt x="2350359" y="891017"/>
                </a:lnTo>
                <a:lnTo>
                  <a:pt x="0" y="891017"/>
                </a:lnTo>
                <a:lnTo>
                  <a:pt x="0" y="0"/>
                </a:lnTo>
                <a:close/>
              </a:path>
            </a:pathLst>
          </a:custGeom>
          <a:blipFill>
            <a:blip r:embed="rId2"/>
            <a:stretch>
              <a:fillRect/>
            </a:stretch>
          </a:blipFill>
        </p:spPr>
        <p:txBody>
          <a:bodyPr/>
          <a:lstStyle/>
          <a:p>
            <a:endParaRPr lang="pt-BR"/>
          </a:p>
        </p:txBody>
      </p:sp>
      <p:grpSp>
        <p:nvGrpSpPr>
          <p:cNvPr id="13" name="Group 13">
            <a:extLst>
              <a:ext uri="{FF2B5EF4-FFF2-40B4-BE49-F238E27FC236}">
                <a16:creationId xmlns:a16="http://schemas.microsoft.com/office/drawing/2014/main" id="{27E07C98-A6A6-5655-8CF9-29846F34889E}"/>
              </a:ext>
            </a:extLst>
          </p:cNvPr>
          <p:cNvGrpSpPr/>
          <p:nvPr/>
        </p:nvGrpSpPr>
        <p:grpSpPr>
          <a:xfrm>
            <a:off x="476211" y="1657965"/>
            <a:ext cx="374337" cy="187168"/>
            <a:chOff x="0" y="0"/>
            <a:chExt cx="812800" cy="406400"/>
          </a:xfrm>
        </p:grpSpPr>
        <p:sp>
          <p:nvSpPr>
            <p:cNvPr id="14" name="Freeform 14">
              <a:extLst>
                <a:ext uri="{FF2B5EF4-FFF2-40B4-BE49-F238E27FC236}">
                  <a16:creationId xmlns:a16="http://schemas.microsoft.com/office/drawing/2014/main" id="{FEB64006-F1A3-5D21-ACD2-D855CF43A7F2}"/>
                </a:ext>
              </a:extLst>
            </p:cNvPr>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15" name="TextBox 15">
              <a:extLst>
                <a:ext uri="{FF2B5EF4-FFF2-40B4-BE49-F238E27FC236}">
                  <a16:creationId xmlns:a16="http://schemas.microsoft.com/office/drawing/2014/main" id="{8389D4B9-AD58-579C-673B-1094BA6EBF0A}"/>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18" name="TextBox 18">
            <a:extLst>
              <a:ext uri="{FF2B5EF4-FFF2-40B4-BE49-F238E27FC236}">
                <a16:creationId xmlns:a16="http://schemas.microsoft.com/office/drawing/2014/main" id="{8F70FB20-F8D4-518C-6515-3330886DBDB1}"/>
              </a:ext>
            </a:extLst>
          </p:cNvPr>
          <p:cNvSpPr txBox="1"/>
          <p:nvPr/>
        </p:nvSpPr>
        <p:spPr>
          <a:xfrm>
            <a:off x="494992" y="913175"/>
            <a:ext cx="4608974" cy="372742"/>
          </a:xfrm>
          <a:prstGeom prst="rect">
            <a:avLst/>
          </a:prstGeom>
        </p:spPr>
        <p:txBody>
          <a:bodyPr lIns="0" tIns="0" rIns="0" bIns="0" rtlCol="0" anchor="t">
            <a:spAutoFit/>
          </a:bodyPr>
          <a:lstStyle/>
          <a:p>
            <a:pPr>
              <a:lnSpc>
                <a:spcPts val="3080"/>
              </a:lnSpc>
            </a:pPr>
            <a:r>
              <a:rPr lang="en-US" sz="2200" b="1">
                <a:solidFill>
                  <a:srgbClr val="6F6F6F"/>
                </a:solidFill>
                <a:latin typeface="Montserrat" panose="00000500000000000000" pitchFamily="2" charset="0"/>
                <a:ea typeface="Montserrat Bold"/>
                <a:cs typeface="Montserrat Bold"/>
                <a:sym typeface="Montserrat Bold"/>
              </a:rPr>
              <a:t>VANTAGENS DO PRODUTO</a:t>
            </a:r>
          </a:p>
        </p:txBody>
      </p:sp>
      <p:sp>
        <p:nvSpPr>
          <p:cNvPr id="19" name="TextBox 19">
            <a:extLst>
              <a:ext uri="{FF2B5EF4-FFF2-40B4-BE49-F238E27FC236}">
                <a16:creationId xmlns:a16="http://schemas.microsoft.com/office/drawing/2014/main" id="{BF87F286-F68E-1392-A876-1D711D19FA4A}"/>
              </a:ext>
            </a:extLst>
          </p:cNvPr>
          <p:cNvSpPr txBox="1"/>
          <p:nvPr/>
        </p:nvSpPr>
        <p:spPr>
          <a:xfrm>
            <a:off x="963501" y="1633184"/>
            <a:ext cx="5976130" cy="236731"/>
          </a:xfrm>
          <a:prstGeom prst="rect">
            <a:avLst/>
          </a:prstGeom>
        </p:spPr>
        <p:txBody>
          <a:bodyPr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CONTROLADOR SÉRIE-XE</a:t>
            </a:r>
          </a:p>
        </p:txBody>
      </p:sp>
      <p:pic>
        <p:nvPicPr>
          <p:cNvPr id="24" name="Imagem 23">
            <a:extLst>
              <a:ext uri="{FF2B5EF4-FFF2-40B4-BE49-F238E27FC236}">
                <a16:creationId xmlns:a16="http://schemas.microsoft.com/office/drawing/2014/main" id="{C44135A4-0D60-7E91-21EF-241DB82CB4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850" y="12794"/>
            <a:ext cx="7359650" cy="859247"/>
          </a:xfrm>
          <a:prstGeom prst="rect">
            <a:avLst/>
          </a:prstGeom>
        </p:spPr>
      </p:pic>
      <p:grpSp>
        <p:nvGrpSpPr>
          <p:cNvPr id="25" name="Group 8">
            <a:extLst>
              <a:ext uri="{FF2B5EF4-FFF2-40B4-BE49-F238E27FC236}">
                <a16:creationId xmlns:a16="http://schemas.microsoft.com/office/drawing/2014/main" id="{43DD3B49-33EE-4CB8-4EAF-0D17D9143126}"/>
              </a:ext>
            </a:extLst>
          </p:cNvPr>
          <p:cNvGrpSpPr/>
          <p:nvPr/>
        </p:nvGrpSpPr>
        <p:grpSpPr>
          <a:xfrm>
            <a:off x="-40290" y="10523670"/>
            <a:ext cx="7659227" cy="236731"/>
            <a:chOff x="0" y="0"/>
            <a:chExt cx="3047987" cy="131886"/>
          </a:xfrm>
        </p:grpSpPr>
        <p:sp>
          <p:nvSpPr>
            <p:cNvPr id="26" name="Freeform 9">
              <a:extLst>
                <a:ext uri="{FF2B5EF4-FFF2-40B4-BE49-F238E27FC236}">
                  <a16:creationId xmlns:a16="http://schemas.microsoft.com/office/drawing/2014/main" id="{C9276BC3-3962-ADD3-5568-3FB5BDCE4B65}"/>
                </a:ext>
              </a:extLst>
            </p:cNvPr>
            <p:cNvSpPr/>
            <p:nvPr/>
          </p:nvSpPr>
          <p:spPr>
            <a:xfrm>
              <a:off x="0" y="0"/>
              <a:ext cx="3047987" cy="131886"/>
            </a:xfrm>
            <a:custGeom>
              <a:avLst/>
              <a:gdLst/>
              <a:ahLst/>
              <a:cxnLst/>
              <a:rect l="l" t="t" r="r" b="b"/>
              <a:pathLst>
                <a:path w="3047987" h="131886">
                  <a:moveTo>
                    <a:pt x="0" y="0"/>
                  </a:moveTo>
                  <a:lnTo>
                    <a:pt x="3047987" y="0"/>
                  </a:lnTo>
                  <a:lnTo>
                    <a:pt x="3047987" y="131886"/>
                  </a:lnTo>
                  <a:lnTo>
                    <a:pt x="0" y="131886"/>
                  </a:lnTo>
                  <a:close/>
                </a:path>
              </a:pathLst>
            </a:custGeom>
            <a:solidFill>
              <a:srgbClr val="8B8A88"/>
            </a:solidFill>
          </p:spPr>
        </p:sp>
        <p:sp>
          <p:nvSpPr>
            <p:cNvPr id="27" name="TextBox 10">
              <a:extLst>
                <a:ext uri="{FF2B5EF4-FFF2-40B4-BE49-F238E27FC236}">
                  <a16:creationId xmlns:a16="http://schemas.microsoft.com/office/drawing/2014/main" id="{2F4594CF-4F1F-1B0E-A681-6A8DB8C4B7AA}"/>
                </a:ext>
              </a:extLst>
            </p:cNvPr>
            <p:cNvSpPr txBox="1"/>
            <p:nvPr/>
          </p:nvSpPr>
          <p:spPr>
            <a:xfrm>
              <a:off x="0" y="-38100"/>
              <a:ext cx="3047987" cy="169986"/>
            </a:xfrm>
            <a:prstGeom prst="rect">
              <a:avLst/>
            </a:prstGeom>
          </p:spPr>
          <p:txBody>
            <a:bodyPr lIns="45156" tIns="45156" rIns="45156" bIns="45156" rtlCol="0" anchor="ctr"/>
            <a:lstStyle/>
            <a:p>
              <a:pPr algn="ctr">
                <a:lnSpc>
                  <a:spcPts val="2140"/>
                </a:lnSpc>
              </a:pPr>
              <a:endParaRPr/>
            </a:p>
          </p:txBody>
        </p:sp>
      </p:grpSp>
      <p:grpSp>
        <p:nvGrpSpPr>
          <p:cNvPr id="22" name="Group 13">
            <a:extLst>
              <a:ext uri="{FF2B5EF4-FFF2-40B4-BE49-F238E27FC236}">
                <a16:creationId xmlns:a16="http://schemas.microsoft.com/office/drawing/2014/main" id="{1FC4BC58-AC0A-C615-2F8C-5F2105020A6A}"/>
              </a:ext>
            </a:extLst>
          </p:cNvPr>
          <p:cNvGrpSpPr/>
          <p:nvPr/>
        </p:nvGrpSpPr>
        <p:grpSpPr>
          <a:xfrm>
            <a:off x="519599" y="4229401"/>
            <a:ext cx="374337" cy="1551270"/>
            <a:chOff x="0" y="-2961890"/>
            <a:chExt cx="812800" cy="3368290"/>
          </a:xfrm>
        </p:grpSpPr>
        <p:sp>
          <p:nvSpPr>
            <p:cNvPr id="23" name="Freeform 14">
              <a:extLst>
                <a:ext uri="{FF2B5EF4-FFF2-40B4-BE49-F238E27FC236}">
                  <a16:creationId xmlns:a16="http://schemas.microsoft.com/office/drawing/2014/main" id="{ECCF6452-5090-1760-B2A9-30360B09ACD8}"/>
                </a:ext>
              </a:extLst>
            </p:cNvPr>
            <p:cNvSpPr/>
            <p:nvPr/>
          </p:nvSpPr>
          <p:spPr>
            <a:xfrm>
              <a:off x="0" y="-296189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28" name="TextBox 15">
              <a:extLst>
                <a:ext uri="{FF2B5EF4-FFF2-40B4-BE49-F238E27FC236}">
                  <a16:creationId xmlns:a16="http://schemas.microsoft.com/office/drawing/2014/main" id="{B8FAC1C7-5A5F-00F5-7FCE-35B96A790438}"/>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7" name="TextBox 19">
            <a:extLst>
              <a:ext uri="{FF2B5EF4-FFF2-40B4-BE49-F238E27FC236}">
                <a16:creationId xmlns:a16="http://schemas.microsoft.com/office/drawing/2014/main" id="{B180DDDC-386F-389E-8F2E-52B9C91E8C23}"/>
              </a:ext>
            </a:extLst>
          </p:cNvPr>
          <p:cNvSpPr txBox="1"/>
          <p:nvPr/>
        </p:nvSpPr>
        <p:spPr>
          <a:xfrm>
            <a:off x="1035320" y="4207054"/>
            <a:ext cx="6266756"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TRANSMISSÃO INTEGRAL</a:t>
            </a:r>
          </a:p>
        </p:txBody>
      </p:sp>
      <p:sp>
        <p:nvSpPr>
          <p:cNvPr id="29" name="Google Shape;181;p6">
            <a:extLst>
              <a:ext uri="{FF2B5EF4-FFF2-40B4-BE49-F238E27FC236}">
                <a16:creationId xmlns:a16="http://schemas.microsoft.com/office/drawing/2014/main" id="{69C2DBC5-881A-09B8-66EF-B8C6B9799BBA}"/>
              </a:ext>
            </a:extLst>
          </p:cNvPr>
          <p:cNvSpPr/>
          <p:nvPr/>
        </p:nvSpPr>
        <p:spPr>
          <a:xfrm>
            <a:off x="383337" y="1887775"/>
            <a:ext cx="6347402" cy="461624"/>
          </a:xfrm>
          <a:prstGeom prst="rect">
            <a:avLst/>
          </a:prstGeom>
          <a:noFill/>
          <a:ln>
            <a:noFill/>
          </a:ln>
        </p:spPr>
        <p:txBody>
          <a:bodyPr spcFirstLastPara="1" wrap="square" lIns="91425" tIns="45700" rIns="91425" bIns="45700" anchor="t" anchorCtr="0">
            <a:spAutoFit/>
          </a:bodyPr>
          <a:lstStyle/>
          <a:p>
            <a:pPr lvl="0" algn="just"/>
            <a:r>
              <a:rPr lang="pt-BR" sz="1200">
                <a:solidFill>
                  <a:schemeClr val="dk1"/>
                </a:solidFill>
                <a:latin typeface="Montserrat" panose="00000500000000000000" pitchFamily="2" charset="0"/>
                <a:ea typeface="Arial"/>
                <a:cs typeface="Arial"/>
                <a:sym typeface="Arial"/>
              </a:rPr>
              <a:t>Oferece tela colorida de alta resolução e operação intuitiva para controlar o compressor de maneira fácil</a:t>
            </a:r>
            <a:r>
              <a:rPr lang="pt-BR" sz="1200">
                <a:solidFill>
                  <a:schemeClr val="lt1"/>
                </a:solidFill>
                <a:latin typeface="Montserrat" panose="00000500000000000000" pitchFamily="2" charset="0"/>
                <a:ea typeface="Calibri"/>
                <a:cs typeface="Calibri"/>
                <a:sym typeface="Calibri"/>
              </a:rPr>
              <a:t>..</a:t>
            </a:r>
            <a:endParaRPr lang="pt-BR" sz="1200">
              <a:solidFill>
                <a:schemeClr val="lt1"/>
              </a:solidFill>
              <a:latin typeface="Montserrat" panose="00000500000000000000" pitchFamily="2" charset="0"/>
              <a:ea typeface="Arial"/>
              <a:cs typeface="Arial"/>
              <a:sym typeface="Arial"/>
            </a:endParaRPr>
          </a:p>
        </p:txBody>
      </p:sp>
      <p:pic>
        <p:nvPicPr>
          <p:cNvPr id="8" name="Google Shape;194;p6">
            <a:extLst>
              <a:ext uri="{FF2B5EF4-FFF2-40B4-BE49-F238E27FC236}">
                <a16:creationId xmlns:a16="http://schemas.microsoft.com/office/drawing/2014/main" id="{D2D71551-0A9D-7512-A750-F35EBA8B99C3}"/>
              </a:ext>
            </a:extLst>
          </p:cNvPr>
          <p:cNvPicPr preferRelativeResize="0"/>
          <p:nvPr/>
        </p:nvPicPr>
        <p:blipFill rotWithShape="1">
          <a:blip r:embed="rId4">
            <a:alphaModFix/>
          </a:blip>
          <a:srcRect/>
          <a:stretch/>
        </p:blipFill>
        <p:spPr>
          <a:xfrm>
            <a:off x="504424" y="2587710"/>
            <a:ext cx="1666875" cy="1123950"/>
          </a:xfrm>
          <a:prstGeom prst="rect">
            <a:avLst/>
          </a:prstGeom>
          <a:ln>
            <a:noFill/>
          </a:ln>
          <a:effectLst>
            <a:outerShdw blurRad="190500" algn="tl" rotWithShape="0">
              <a:srgbClr val="000000">
                <a:alpha val="70000"/>
              </a:srgbClr>
            </a:outerShdw>
          </a:effectLst>
        </p:spPr>
      </p:pic>
      <p:sp>
        <p:nvSpPr>
          <p:cNvPr id="10" name="CaixaDeTexto 9">
            <a:extLst>
              <a:ext uri="{FF2B5EF4-FFF2-40B4-BE49-F238E27FC236}">
                <a16:creationId xmlns:a16="http://schemas.microsoft.com/office/drawing/2014/main" id="{5A4E8B63-30D9-4F1B-5136-6D652CA98417}"/>
              </a:ext>
            </a:extLst>
          </p:cNvPr>
          <p:cNvSpPr txBox="1"/>
          <p:nvPr/>
        </p:nvSpPr>
        <p:spPr>
          <a:xfrm>
            <a:off x="2428173" y="2531818"/>
            <a:ext cx="4302566" cy="1384995"/>
          </a:xfrm>
          <a:prstGeom prst="rect">
            <a:avLst/>
          </a:prstGeom>
          <a:noFill/>
        </p:spPr>
        <p:txBody>
          <a:bodyPr wrap="square">
            <a:spAutoFit/>
          </a:bodyPr>
          <a:lstStyle/>
          <a:p>
            <a:pPr marL="171450" marR="0" lvl="0" indent="-171450" algn="just"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Compatível com a Web para controle remoto do compressor e notificação de alarmes por e-mail;</a:t>
            </a:r>
            <a:endParaRPr lang="pt-BR" sz="1200">
              <a:latin typeface="Montserrat" panose="00000500000000000000" pitchFamily="2" charset="0"/>
            </a:endParaRPr>
          </a:p>
          <a:p>
            <a:pPr marL="171450" marR="0" lvl="0" indent="-171450" algn="just"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 Sequência de até quatro compressores da Série-R sem hardware ou software adicional;</a:t>
            </a:r>
            <a:endParaRPr lang="pt-BR" sz="1200">
              <a:latin typeface="Montserrat" panose="00000500000000000000" pitchFamily="2" charset="0"/>
            </a:endParaRPr>
          </a:p>
          <a:p>
            <a:pPr marL="171450" marR="0" lvl="0" indent="-171450" algn="just"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 Otimiza o desempenho do sistema com a análise integrada de desempenho e tendências;</a:t>
            </a:r>
          </a:p>
          <a:p>
            <a:pPr marL="171450" marR="0" lvl="0" indent="-171450" algn="just" rtl="0">
              <a:spcBef>
                <a:spcPts val="0"/>
              </a:spcBef>
              <a:spcAft>
                <a:spcPts val="0"/>
              </a:spcAft>
              <a:buFont typeface="Arial" panose="020B0604020202020204" pitchFamily="34" charset="0"/>
              <a:buChar char="•"/>
            </a:pPr>
            <a:r>
              <a:rPr lang="pt-BR" sz="1200">
                <a:solidFill>
                  <a:schemeClr val="dk1"/>
                </a:solidFill>
                <a:latin typeface="Montserrat" panose="00000500000000000000" pitchFamily="2" charset="0"/>
                <a:ea typeface="Arial"/>
                <a:cs typeface="Arial"/>
                <a:sym typeface="Arial"/>
              </a:rPr>
              <a:t>Configurável para operar em 30 idiomas diferentes.</a:t>
            </a:r>
          </a:p>
        </p:txBody>
      </p:sp>
      <p:pic>
        <p:nvPicPr>
          <p:cNvPr id="12" name="Google Shape;201;p7">
            <a:extLst>
              <a:ext uri="{FF2B5EF4-FFF2-40B4-BE49-F238E27FC236}">
                <a16:creationId xmlns:a16="http://schemas.microsoft.com/office/drawing/2014/main" id="{DB995C32-3462-5FC7-739C-9E625B129AB7}"/>
              </a:ext>
            </a:extLst>
          </p:cNvPr>
          <p:cNvPicPr preferRelativeResize="0"/>
          <p:nvPr/>
        </p:nvPicPr>
        <p:blipFill rotWithShape="1">
          <a:blip r:embed="rId5">
            <a:alphaModFix/>
          </a:blip>
          <a:srcRect/>
          <a:stretch/>
        </p:blipFill>
        <p:spPr>
          <a:xfrm>
            <a:off x="493722" y="4661423"/>
            <a:ext cx="2590800" cy="1219200"/>
          </a:xfrm>
          <a:prstGeom prst="rect">
            <a:avLst/>
          </a:prstGeom>
          <a:ln>
            <a:noFill/>
          </a:ln>
          <a:effectLst>
            <a:outerShdw blurRad="190500" algn="tl" rotWithShape="0">
              <a:srgbClr val="000000">
                <a:alpha val="70000"/>
              </a:srgbClr>
            </a:outerShdw>
          </a:effectLst>
        </p:spPr>
      </p:pic>
      <p:sp>
        <p:nvSpPr>
          <p:cNvPr id="20" name="CaixaDeTexto 19">
            <a:extLst>
              <a:ext uri="{FF2B5EF4-FFF2-40B4-BE49-F238E27FC236}">
                <a16:creationId xmlns:a16="http://schemas.microsoft.com/office/drawing/2014/main" id="{FE403428-1B7F-E84C-FDF0-D6AC65124A50}"/>
              </a:ext>
            </a:extLst>
          </p:cNvPr>
          <p:cNvSpPr txBox="1"/>
          <p:nvPr/>
        </p:nvSpPr>
        <p:spPr>
          <a:xfrm>
            <a:off x="3256774" y="4632988"/>
            <a:ext cx="4059108" cy="1384995"/>
          </a:xfrm>
          <a:prstGeom prst="rect">
            <a:avLst/>
          </a:prstGeom>
          <a:noFill/>
        </p:spPr>
        <p:txBody>
          <a:bodyPr wrap="square">
            <a:spAutoFit/>
          </a:bodyPr>
          <a:lstStyle/>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Maior tempo de operação;</a:t>
            </a: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Confiabilidade;</a:t>
            </a: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Segurança;</a:t>
            </a:r>
            <a:endParaRPr lang="pt-BR" sz="1200">
              <a:latin typeface="Montserrat" panose="00000500000000000000" pitchFamily="2" charset="0"/>
            </a:endParaRP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Vedada e totalmente sem necessidade de manutenção;</a:t>
            </a: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A disposição totalmente vedada é mais segura;</a:t>
            </a:r>
            <a:endParaRPr lang="pt-BR" sz="1200">
              <a:latin typeface="Montserrat" panose="00000500000000000000" pitchFamily="2" charset="0"/>
            </a:endParaRPr>
          </a:p>
          <a:p>
            <a:pPr marL="0" marR="0" lvl="0" indent="-69850" algn="l" rtl="0">
              <a:spcBef>
                <a:spcPts val="0"/>
              </a:spcBef>
              <a:spcAft>
                <a:spcPts val="0"/>
              </a:spcAft>
              <a:buClr>
                <a:schemeClr val="dk1"/>
              </a:buClr>
              <a:buSzPts val="1100"/>
              <a:buFont typeface="Noto Sans Symbols"/>
              <a:buChar char="✔"/>
            </a:pPr>
            <a:r>
              <a:rPr lang="pt-BR" sz="1200">
                <a:solidFill>
                  <a:schemeClr val="dk1"/>
                </a:solidFill>
                <a:latin typeface="Montserrat" panose="00000500000000000000" pitchFamily="2" charset="0"/>
                <a:ea typeface="Arial"/>
                <a:cs typeface="Arial"/>
                <a:sym typeface="Arial"/>
              </a:rPr>
              <a:t> Transmissão direta (≥40HP).</a:t>
            </a:r>
            <a:endParaRPr lang="pt-BR" sz="1200">
              <a:latin typeface="Montserrat" panose="00000500000000000000" pitchFamily="2" charset="0"/>
            </a:endParaRPr>
          </a:p>
        </p:txBody>
      </p:sp>
      <p:grpSp>
        <p:nvGrpSpPr>
          <p:cNvPr id="31" name="Group 13">
            <a:extLst>
              <a:ext uri="{FF2B5EF4-FFF2-40B4-BE49-F238E27FC236}">
                <a16:creationId xmlns:a16="http://schemas.microsoft.com/office/drawing/2014/main" id="{7334004C-67B4-332C-1FEE-97504D7E7290}"/>
              </a:ext>
            </a:extLst>
          </p:cNvPr>
          <p:cNvGrpSpPr/>
          <p:nvPr/>
        </p:nvGrpSpPr>
        <p:grpSpPr>
          <a:xfrm>
            <a:off x="504424" y="6258059"/>
            <a:ext cx="374337" cy="1551270"/>
            <a:chOff x="0" y="-2961890"/>
            <a:chExt cx="812800" cy="3368290"/>
          </a:xfrm>
        </p:grpSpPr>
        <p:sp>
          <p:nvSpPr>
            <p:cNvPr id="32" name="Freeform 14">
              <a:extLst>
                <a:ext uri="{FF2B5EF4-FFF2-40B4-BE49-F238E27FC236}">
                  <a16:creationId xmlns:a16="http://schemas.microsoft.com/office/drawing/2014/main" id="{111C0B33-3B92-A962-0781-BC88DFC89FA1}"/>
                </a:ext>
              </a:extLst>
            </p:cNvPr>
            <p:cNvSpPr/>
            <p:nvPr/>
          </p:nvSpPr>
          <p:spPr>
            <a:xfrm>
              <a:off x="0" y="-296189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727275"/>
            </a:solidFill>
          </p:spPr>
        </p:sp>
        <p:sp>
          <p:nvSpPr>
            <p:cNvPr id="33" name="TextBox 15">
              <a:extLst>
                <a:ext uri="{FF2B5EF4-FFF2-40B4-BE49-F238E27FC236}">
                  <a16:creationId xmlns:a16="http://schemas.microsoft.com/office/drawing/2014/main" id="{DD31D91E-F612-9AC6-11FB-4E33C8ECCD49}"/>
                </a:ext>
              </a:extLst>
            </p:cNvPr>
            <p:cNvSpPr txBox="1"/>
            <p:nvPr/>
          </p:nvSpPr>
          <p:spPr>
            <a:xfrm>
              <a:off x="0" y="-28575"/>
              <a:ext cx="698500" cy="434975"/>
            </a:xfrm>
            <a:prstGeom prst="rect">
              <a:avLst/>
            </a:prstGeom>
          </p:spPr>
          <p:txBody>
            <a:bodyPr lIns="50800" tIns="50800" rIns="50800" bIns="50800" rtlCol="0" anchor="ctr"/>
            <a:lstStyle/>
            <a:p>
              <a:pPr algn="ctr">
                <a:lnSpc>
                  <a:spcPts val="1963"/>
                </a:lnSpc>
              </a:pPr>
              <a:endParaRPr/>
            </a:p>
          </p:txBody>
        </p:sp>
      </p:grpSp>
      <p:sp>
        <p:nvSpPr>
          <p:cNvPr id="34" name="TextBox 19">
            <a:extLst>
              <a:ext uri="{FF2B5EF4-FFF2-40B4-BE49-F238E27FC236}">
                <a16:creationId xmlns:a16="http://schemas.microsoft.com/office/drawing/2014/main" id="{0C459CF7-D8DE-FF7F-BBCC-F71C395DE8FB}"/>
              </a:ext>
            </a:extLst>
          </p:cNvPr>
          <p:cNvSpPr txBox="1"/>
          <p:nvPr/>
        </p:nvSpPr>
        <p:spPr>
          <a:xfrm>
            <a:off x="1002228" y="6245938"/>
            <a:ext cx="6266756" cy="236731"/>
          </a:xfrm>
          <a:prstGeom prst="rect">
            <a:avLst/>
          </a:prstGeom>
        </p:spPr>
        <p:txBody>
          <a:bodyPr wrap="square" lIns="0" tIns="0" rIns="0" bIns="0" rtlCol="0" anchor="t">
            <a:spAutoFit/>
          </a:bodyPr>
          <a:lstStyle/>
          <a:p>
            <a:pPr>
              <a:lnSpc>
                <a:spcPts val="1960"/>
              </a:lnSpc>
            </a:pPr>
            <a:r>
              <a:rPr lang="en-US" sz="1400" b="1">
                <a:solidFill>
                  <a:srgbClr val="6F6F6F"/>
                </a:solidFill>
                <a:latin typeface="Montserrat" panose="00000500000000000000" pitchFamily="2" charset="0"/>
                <a:ea typeface="Montserrat Bold"/>
                <a:cs typeface="Montserrat Bold"/>
                <a:sym typeface="Montserrat Bold"/>
              </a:rPr>
              <a:t>UNIDADE COMPRESSORA</a:t>
            </a:r>
          </a:p>
        </p:txBody>
      </p:sp>
      <p:pic>
        <p:nvPicPr>
          <p:cNvPr id="35" name="Google Shape;174;p6">
            <a:extLst>
              <a:ext uri="{FF2B5EF4-FFF2-40B4-BE49-F238E27FC236}">
                <a16:creationId xmlns:a16="http://schemas.microsoft.com/office/drawing/2014/main" id="{E96E0C53-8FA3-1305-9DBA-4C39EC3092F4}"/>
              </a:ext>
            </a:extLst>
          </p:cNvPr>
          <p:cNvPicPr preferRelativeResize="0"/>
          <p:nvPr/>
        </p:nvPicPr>
        <p:blipFill rotWithShape="1">
          <a:blip r:embed="rId6">
            <a:alphaModFix/>
          </a:blip>
          <a:srcRect/>
          <a:stretch/>
        </p:blipFill>
        <p:spPr>
          <a:xfrm>
            <a:off x="5435838" y="6726413"/>
            <a:ext cx="1687240" cy="2517800"/>
          </a:xfrm>
          <a:prstGeom prst="rect">
            <a:avLst/>
          </a:prstGeom>
          <a:ln>
            <a:noFill/>
          </a:ln>
          <a:effectLst>
            <a:outerShdw blurRad="190500" algn="tl" rotWithShape="0">
              <a:srgbClr val="000000">
                <a:alpha val="70000"/>
              </a:srgbClr>
            </a:outerShdw>
          </a:effectLst>
        </p:spPr>
      </p:pic>
      <p:sp>
        <p:nvSpPr>
          <p:cNvPr id="36" name="TextBox 16">
            <a:extLst>
              <a:ext uri="{FF2B5EF4-FFF2-40B4-BE49-F238E27FC236}">
                <a16:creationId xmlns:a16="http://schemas.microsoft.com/office/drawing/2014/main" id="{A6617E10-E661-42FC-4D3E-59EDCE73CE8D}"/>
              </a:ext>
            </a:extLst>
          </p:cNvPr>
          <p:cNvSpPr txBox="1"/>
          <p:nvPr/>
        </p:nvSpPr>
        <p:spPr>
          <a:xfrm>
            <a:off x="433422" y="6611606"/>
            <a:ext cx="4705063" cy="3248518"/>
          </a:xfrm>
          <a:prstGeom prst="rect">
            <a:avLst/>
          </a:prstGeom>
        </p:spPr>
        <p:txBody>
          <a:bodyPr wrap="square" lIns="0" tIns="0" rIns="0" bIns="0" rtlCol="0" anchor="t">
            <a:spAutoFit/>
          </a:bodyPr>
          <a:lstStyle/>
          <a:p>
            <a:pPr lvl="0" indent="-66675" algn="just">
              <a:lnSpc>
                <a:spcPct val="150000"/>
              </a:lnSpc>
              <a:buClr>
                <a:schemeClr val="dk1"/>
              </a:buClr>
              <a:buSzPts val="1050"/>
              <a:buFont typeface="Noto Sans Symbols"/>
              <a:buChar char="▪"/>
            </a:pPr>
            <a:r>
              <a:rPr lang="pt-BR" sz="1200">
                <a:solidFill>
                  <a:schemeClr val="dk1"/>
                </a:solidFill>
                <a:latin typeface="Montserrat" panose="00000500000000000000" pitchFamily="2" charset="0"/>
                <a:ea typeface="Arial"/>
                <a:cs typeface="Arial"/>
                <a:sym typeface="Arial"/>
              </a:rPr>
              <a:t>Projetada para operar com máxima eficiência e mínima manutenção;</a:t>
            </a:r>
            <a:endParaRPr lang="pt-BR" sz="1200">
              <a:latin typeface="Montserrat" panose="00000500000000000000" pitchFamily="2" charset="0"/>
            </a:endParaRPr>
          </a:p>
          <a:p>
            <a:pPr lvl="0" indent="-66675" algn="just">
              <a:lnSpc>
                <a:spcPct val="150000"/>
              </a:lnSpc>
              <a:buClr>
                <a:schemeClr val="dk1"/>
              </a:buClr>
              <a:buSzPts val="1050"/>
              <a:buFont typeface="Noto Sans Symbols"/>
              <a:buChar char="▪"/>
            </a:pPr>
            <a:r>
              <a:rPr lang="pt-BR" sz="1200">
                <a:solidFill>
                  <a:schemeClr val="dk1"/>
                </a:solidFill>
                <a:latin typeface="Montserrat" panose="00000500000000000000" pitchFamily="2" charset="0"/>
                <a:ea typeface="Arial"/>
                <a:cs typeface="Arial"/>
                <a:sym typeface="Arial"/>
              </a:rPr>
              <a:t> Primeira revisão a partir de 40.000h;</a:t>
            </a:r>
          </a:p>
          <a:p>
            <a:pPr lvl="0" indent="-66675">
              <a:lnSpc>
                <a:spcPct val="150000"/>
              </a:lnSpc>
              <a:buClr>
                <a:schemeClr val="dk1"/>
              </a:buClr>
              <a:buSzPts val="1050"/>
              <a:buFont typeface="Noto Sans Symbols"/>
              <a:buChar char="▪"/>
            </a:pPr>
            <a:r>
              <a:rPr lang="pt-BR" sz="1200">
                <a:solidFill>
                  <a:schemeClr val="dk1"/>
                </a:solidFill>
                <a:latin typeface="Montserrat" panose="00000500000000000000" pitchFamily="2" charset="0"/>
                <a:ea typeface="Arial"/>
                <a:cs typeface="Arial"/>
                <a:sym typeface="Arial"/>
              </a:rPr>
              <a:t> Fabricada com parafusos de aço forjado, com acionamento por engrenagem com qualidade AGMA;</a:t>
            </a:r>
          </a:p>
          <a:p>
            <a:pPr lvl="0" indent="-66675">
              <a:lnSpc>
                <a:spcPct val="150000"/>
              </a:lnSpc>
              <a:buClr>
                <a:schemeClr val="dk1"/>
              </a:buClr>
              <a:buSzPts val="1050"/>
              <a:buFont typeface="Noto Sans Symbols"/>
              <a:buChar char="▪"/>
            </a:pPr>
            <a:r>
              <a:rPr lang="pt-BR" sz="1200">
                <a:solidFill>
                  <a:schemeClr val="dk1"/>
                </a:solidFill>
                <a:latin typeface="Montserrat" panose="00000500000000000000" pitchFamily="2" charset="0"/>
                <a:ea typeface="Arial"/>
                <a:cs typeface="Arial"/>
                <a:sym typeface="Arial"/>
              </a:rPr>
              <a:t> Apoiada em rolamentos cilíndricos e de rolos cônicos (exclusividade Ingersoll Rand), aumentando sua resistência contra esforços radiais e axiais, garantindo assim maior vida útil. Estes rolamentos estão parcialmente imersos em uma lâmina de óleo que garante lubrificação imediata, mesmo após longos períodos sem operação.</a:t>
            </a:r>
          </a:p>
          <a:p>
            <a:pPr algn="just">
              <a:lnSpc>
                <a:spcPts val="1679"/>
              </a:lnSpc>
            </a:pPr>
            <a:endParaRPr lang="en-US" sz="1200">
              <a:solidFill>
                <a:srgbClr val="000000"/>
              </a:solidFill>
              <a:latin typeface="Montserrat"/>
              <a:ea typeface="Montserrat"/>
              <a:cs typeface="Montserrat"/>
              <a:sym typeface="Montserrat"/>
            </a:endParaRPr>
          </a:p>
        </p:txBody>
      </p:sp>
    </p:spTree>
    <p:extLst>
      <p:ext uri="{BB962C8B-B14F-4D97-AF65-F5344CB8AC3E}">
        <p14:creationId xmlns:p14="http://schemas.microsoft.com/office/powerpoint/2010/main" val="280001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2171</TotalTime>
  <Words>2646</Words>
  <Application>Microsoft Office PowerPoint</Application>
  <PresentationFormat>Personalizar</PresentationFormat>
  <Paragraphs>257</Paragraphs>
  <Slides>15</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15</vt:i4>
      </vt:variant>
    </vt:vector>
  </HeadingPairs>
  <TitlesOfParts>
    <vt:vector size="26" baseType="lpstr">
      <vt:lpstr>Arial</vt:lpstr>
      <vt:lpstr>Montserrat</vt:lpstr>
      <vt:lpstr>Montserrat Medium</vt:lpstr>
      <vt:lpstr>Montserrat Bold</vt:lpstr>
      <vt:lpstr>Calibri</vt:lpstr>
      <vt:lpstr>Noto Sans Symbols</vt:lpstr>
      <vt:lpstr>Aptos</vt:lpstr>
      <vt:lpstr>Neue Montreal</vt:lpstr>
      <vt:lpstr>Open Sans</vt:lpstr>
      <vt:lpstr>Montserrat Ultra-Bold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Proposta Linha -E</dc:title>
  <dc:creator>EvolucaoCompressores</dc:creator>
  <cp:lastModifiedBy>Kamille Silveira</cp:lastModifiedBy>
  <cp:revision>21</cp:revision>
  <cp:lastPrinted>2025-08-20T12:01:41Z</cp:lastPrinted>
  <dcterms:created xsi:type="dcterms:W3CDTF">2006-08-16T00:00:00Z</dcterms:created>
  <dcterms:modified xsi:type="dcterms:W3CDTF">2025-09-15T20:42:26Z</dcterms:modified>
  <dc:identifier>DAGwijnfSlk</dc:identifier>
</cp:coreProperties>
</file>